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9"/>
  </p:notesMasterIdLst>
  <p:handoutMasterIdLst>
    <p:handoutMasterId r:id="rId40"/>
  </p:handoutMasterIdLst>
  <p:sldIdLst>
    <p:sldId id="256" r:id="rId5"/>
    <p:sldId id="312" r:id="rId6"/>
    <p:sldId id="306" r:id="rId7"/>
    <p:sldId id="313" r:id="rId8"/>
    <p:sldId id="266" r:id="rId9"/>
    <p:sldId id="314" r:id="rId10"/>
    <p:sldId id="299" r:id="rId11"/>
    <p:sldId id="307" r:id="rId12"/>
    <p:sldId id="311" r:id="rId13"/>
    <p:sldId id="309" r:id="rId14"/>
    <p:sldId id="303" r:id="rId15"/>
    <p:sldId id="308" r:id="rId16"/>
    <p:sldId id="33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05" r:id="rId29"/>
    <p:sldId id="326" r:id="rId30"/>
    <p:sldId id="327" r:id="rId31"/>
    <p:sldId id="331" r:id="rId32"/>
    <p:sldId id="332" r:id="rId33"/>
    <p:sldId id="333" r:id="rId34"/>
    <p:sldId id="328" r:id="rId35"/>
    <p:sldId id="329" r:id="rId36"/>
    <p:sldId id="330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598" autoAdjust="0"/>
  </p:normalViewPr>
  <p:slideViewPr>
    <p:cSldViewPr snapToGrid="0">
      <p:cViewPr varScale="1">
        <p:scale>
          <a:sx n="62" d="100"/>
          <a:sy n="62" d="100"/>
        </p:scale>
        <p:origin x="102" y="498"/>
      </p:cViewPr>
      <p:guideLst/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8616DF-D89B-4414-9E0A-70CF685E82E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4AFB142-E2A2-4BF4-8E9E-CC739AC8FBA0}">
      <dgm:prSet/>
      <dgm:spPr/>
      <dgm:t>
        <a:bodyPr/>
        <a:lstStyle/>
        <a:p>
          <a:r>
            <a:rPr lang="en-US" b="1" baseline="0"/>
            <a:t>All Testing materials are provided to TK Elevator</a:t>
          </a:r>
          <a:endParaRPr lang="en-US"/>
        </a:p>
      </dgm:t>
    </dgm:pt>
    <dgm:pt modelId="{4A531D93-95E7-4113-99DE-BFD90CF84915}" type="parTrans" cxnId="{FB4F1A3A-81FD-4845-8ED0-D14AA0AF3865}">
      <dgm:prSet/>
      <dgm:spPr/>
      <dgm:t>
        <a:bodyPr/>
        <a:lstStyle/>
        <a:p>
          <a:endParaRPr lang="en-US"/>
        </a:p>
      </dgm:t>
    </dgm:pt>
    <dgm:pt modelId="{FCF2CC02-DECE-4C59-88E7-6019E853BB43}" type="sibTrans" cxnId="{FB4F1A3A-81FD-4845-8ED0-D14AA0AF3865}">
      <dgm:prSet phldrT="01" phldr="0"/>
      <dgm:spPr/>
      <dgm:t>
        <a:bodyPr/>
        <a:lstStyle/>
        <a:p>
          <a:endParaRPr lang="en-US"/>
        </a:p>
      </dgm:t>
    </dgm:pt>
    <dgm:pt modelId="{5E32B66E-4657-44F6-A227-E43DFC4DF25D}">
      <dgm:prSet/>
      <dgm:spPr/>
      <dgm:t>
        <a:bodyPr/>
        <a:lstStyle/>
        <a:p>
          <a:r>
            <a:rPr lang="en-US" b="1" baseline="0" dirty="0"/>
            <a:t>Each Elevator is assigned a Control</a:t>
          </a:r>
          <a:endParaRPr lang="en-US" dirty="0"/>
        </a:p>
      </dgm:t>
    </dgm:pt>
    <dgm:pt modelId="{45774784-5B19-45E2-AD26-89853CDEECC1}" type="parTrans" cxnId="{9D9CC840-69B8-4431-9E77-39C34C88E8FA}">
      <dgm:prSet/>
      <dgm:spPr/>
      <dgm:t>
        <a:bodyPr/>
        <a:lstStyle/>
        <a:p>
          <a:endParaRPr lang="en-US"/>
        </a:p>
      </dgm:t>
    </dgm:pt>
    <dgm:pt modelId="{49EBC810-F160-4817-87E0-96758A29536E}" type="sibTrans" cxnId="{9D9CC840-69B8-4431-9E77-39C34C88E8FA}">
      <dgm:prSet phldrT="02" phldr="0"/>
      <dgm:spPr/>
      <dgm:t>
        <a:bodyPr/>
        <a:lstStyle/>
        <a:p>
          <a:endParaRPr lang="en-US"/>
        </a:p>
      </dgm:t>
    </dgm:pt>
    <dgm:pt modelId="{B8F23421-9030-408B-9BE9-A2F76E2DB635}">
      <dgm:prSet/>
      <dgm:spPr/>
      <dgm:t>
        <a:bodyPr/>
        <a:lstStyle/>
        <a:p>
          <a:r>
            <a:rPr lang="en-US" b="1" baseline="0" dirty="0"/>
            <a:t>All samples are sent to an independent lab for testing</a:t>
          </a:r>
          <a:endParaRPr lang="en-US" dirty="0"/>
        </a:p>
      </dgm:t>
    </dgm:pt>
    <dgm:pt modelId="{40CFB6EB-64D0-4D0C-8C04-66632A1A834A}" type="parTrans" cxnId="{B5B812B3-A27D-4848-A710-F017752D398E}">
      <dgm:prSet/>
      <dgm:spPr/>
      <dgm:t>
        <a:bodyPr/>
        <a:lstStyle/>
        <a:p>
          <a:endParaRPr lang="en-US"/>
        </a:p>
      </dgm:t>
    </dgm:pt>
    <dgm:pt modelId="{69857F86-6AC3-4E53-821F-EDE89E547585}" type="sibTrans" cxnId="{B5B812B3-A27D-4848-A710-F017752D398E}">
      <dgm:prSet phldrT="03" phldr="0"/>
      <dgm:spPr/>
      <dgm:t>
        <a:bodyPr/>
        <a:lstStyle/>
        <a:p>
          <a:endParaRPr lang="en-US"/>
        </a:p>
      </dgm:t>
    </dgm:pt>
    <dgm:pt modelId="{A8EF5419-47D0-4312-AA18-452F090F6EF7}">
      <dgm:prSet/>
      <dgm:spPr/>
      <dgm:t>
        <a:bodyPr/>
        <a:lstStyle/>
        <a:p>
          <a:r>
            <a:rPr lang="en-US" b="1" baseline="0" dirty="0"/>
            <a:t>OilScrubber.com interprets the results as they relate to elevators</a:t>
          </a:r>
          <a:endParaRPr lang="en-US" dirty="0"/>
        </a:p>
      </dgm:t>
    </dgm:pt>
    <dgm:pt modelId="{E6018A42-6C9C-49F2-9795-9CE9E1825C45}" type="parTrans" cxnId="{B63E70BC-B2D5-44F2-8B2A-983DE2688339}">
      <dgm:prSet/>
      <dgm:spPr/>
      <dgm:t>
        <a:bodyPr/>
        <a:lstStyle/>
        <a:p>
          <a:endParaRPr lang="en-US"/>
        </a:p>
      </dgm:t>
    </dgm:pt>
    <dgm:pt modelId="{F8340AE1-7E41-4AB4-9F5D-BEC920162C18}" type="sibTrans" cxnId="{B63E70BC-B2D5-44F2-8B2A-983DE2688339}">
      <dgm:prSet phldrT="04" phldr="0"/>
      <dgm:spPr/>
      <dgm:t>
        <a:bodyPr/>
        <a:lstStyle/>
        <a:p>
          <a:endParaRPr lang="en-US"/>
        </a:p>
      </dgm:t>
    </dgm:pt>
    <dgm:pt modelId="{B0553A24-E2D7-4104-BDF9-472CF0FED771}">
      <dgm:prSet/>
      <dgm:spPr/>
      <dgm:t>
        <a:bodyPr/>
        <a:lstStyle/>
        <a:p>
          <a:r>
            <a:rPr lang="en-US" b="1" baseline="0"/>
            <a:t>Reports are distributed to TK and the University</a:t>
          </a:r>
          <a:endParaRPr lang="en-US"/>
        </a:p>
      </dgm:t>
    </dgm:pt>
    <dgm:pt modelId="{B3D1EA2C-991B-48ED-A79C-2F39551C7DBF}" type="parTrans" cxnId="{3717EF71-2A4C-4639-AA5A-96B0DB71799F}">
      <dgm:prSet/>
      <dgm:spPr/>
      <dgm:t>
        <a:bodyPr/>
        <a:lstStyle/>
        <a:p>
          <a:endParaRPr lang="en-US"/>
        </a:p>
      </dgm:t>
    </dgm:pt>
    <dgm:pt modelId="{44EDFDE9-8EA5-4F22-954D-6A465FA98F1D}" type="sibTrans" cxnId="{3717EF71-2A4C-4639-AA5A-96B0DB71799F}">
      <dgm:prSet phldrT="05" phldr="0"/>
      <dgm:spPr/>
      <dgm:t>
        <a:bodyPr/>
        <a:lstStyle/>
        <a:p>
          <a:endParaRPr lang="en-US"/>
        </a:p>
      </dgm:t>
    </dgm:pt>
    <dgm:pt modelId="{82432EC4-B4FC-4539-A7DD-31DB5D804917}">
      <dgm:prSet/>
      <dgm:spPr/>
      <dgm:t>
        <a:bodyPr/>
        <a:lstStyle/>
        <a:p>
          <a:r>
            <a:rPr lang="en-US" b="1" baseline="0" dirty="0"/>
            <a:t>OilScrubber.com retains the past reports for trending</a:t>
          </a:r>
          <a:endParaRPr lang="en-US" dirty="0"/>
        </a:p>
      </dgm:t>
    </dgm:pt>
    <dgm:pt modelId="{8581FE8B-94D7-4E10-955B-3B8BDF4F8E4B}" type="parTrans" cxnId="{A94C9B67-1949-4543-9E54-001B8E2C1FFB}">
      <dgm:prSet/>
      <dgm:spPr/>
      <dgm:t>
        <a:bodyPr/>
        <a:lstStyle/>
        <a:p>
          <a:endParaRPr lang="en-US"/>
        </a:p>
      </dgm:t>
    </dgm:pt>
    <dgm:pt modelId="{15E3B443-F162-4182-A89D-B23991A3B4EB}" type="sibTrans" cxnId="{A94C9B67-1949-4543-9E54-001B8E2C1FFB}">
      <dgm:prSet phldrT="06" phldr="0"/>
      <dgm:spPr/>
      <dgm:t>
        <a:bodyPr/>
        <a:lstStyle/>
        <a:p>
          <a:endParaRPr lang="en-US"/>
        </a:p>
      </dgm:t>
    </dgm:pt>
    <dgm:pt modelId="{83487DF0-8E96-48EB-B107-F7D3A440489B}" type="pres">
      <dgm:prSet presAssocID="{A98616DF-D89B-4414-9E0A-70CF685E82EF}" presName="diagram" presStyleCnt="0">
        <dgm:presLayoutVars>
          <dgm:dir/>
          <dgm:resizeHandles val="exact"/>
        </dgm:presLayoutVars>
      </dgm:prSet>
      <dgm:spPr/>
    </dgm:pt>
    <dgm:pt modelId="{F5EC2FE3-98BD-4439-B924-76E358D55840}" type="pres">
      <dgm:prSet presAssocID="{44AFB142-E2A2-4BF4-8E9E-CC739AC8FBA0}" presName="node" presStyleLbl="node1" presStyleIdx="0" presStyleCnt="6">
        <dgm:presLayoutVars>
          <dgm:bulletEnabled val="1"/>
        </dgm:presLayoutVars>
      </dgm:prSet>
      <dgm:spPr/>
    </dgm:pt>
    <dgm:pt modelId="{3C84FFA9-614D-42F9-A8AB-17CA07DCECBB}" type="pres">
      <dgm:prSet presAssocID="{FCF2CC02-DECE-4C59-88E7-6019E853BB43}" presName="sibTrans" presStyleCnt="0"/>
      <dgm:spPr/>
    </dgm:pt>
    <dgm:pt modelId="{B2EA6519-8954-4DD5-92D3-57B9D37BC960}" type="pres">
      <dgm:prSet presAssocID="{5E32B66E-4657-44F6-A227-E43DFC4DF25D}" presName="node" presStyleLbl="node1" presStyleIdx="1" presStyleCnt="6">
        <dgm:presLayoutVars>
          <dgm:bulletEnabled val="1"/>
        </dgm:presLayoutVars>
      </dgm:prSet>
      <dgm:spPr/>
    </dgm:pt>
    <dgm:pt modelId="{F496CB9A-05F4-4ECC-B4C0-BD29FB183484}" type="pres">
      <dgm:prSet presAssocID="{49EBC810-F160-4817-87E0-96758A29536E}" presName="sibTrans" presStyleCnt="0"/>
      <dgm:spPr/>
    </dgm:pt>
    <dgm:pt modelId="{5CC10C8A-FC80-4B51-A59B-C509EEA18F17}" type="pres">
      <dgm:prSet presAssocID="{B8F23421-9030-408B-9BE9-A2F76E2DB635}" presName="node" presStyleLbl="node1" presStyleIdx="2" presStyleCnt="6">
        <dgm:presLayoutVars>
          <dgm:bulletEnabled val="1"/>
        </dgm:presLayoutVars>
      </dgm:prSet>
      <dgm:spPr/>
    </dgm:pt>
    <dgm:pt modelId="{13FE3AFA-25CC-48AE-92C7-E9A36228E7FD}" type="pres">
      <dgm:prSet presAssocID="{69857F86-6AC3-4E53-821F-EDE89E547585}" presName="sibTrans" presStyleCnt="0"/>
      <dgm:spPr/>
    </dgm:pt>
    <dgm:pt modelId="{35AB59AD-CDC5-4343-AACC-DCC47B50E328}" type="pres">
      <dgm:prSet presAssocID="{A8EF5419-47D0-4312-AA18-452F090F6EF7}" presName="node" presStyleLbl="node1" presStyleIdx="3" presStyleCnt="6">
        <dgm:presLayoutVars>
          <dgm:bulletEnabled val="1"/>
        </dgm:presLayoutVars>
      </dgm:prSet>
      <dgm:spPr/>
    </dgm:pt>
    <dgm:pt modelId="{E980C7EF-5CBF-4AED-AED7-4329B81C7917}" type="pres">
      <dgm:prSet presAssocID="{F8340AE1-7E41-4AB4-9F5D-BEC920162C18}" presName="sibTrans" presStyleCnt="0"/>
      <dgm:spPr/>
    </dgm:pt>
    <dgm:pt modelId="{7D6F8C96-B0B7-43A3-BC0E-F8F6FCF7B440}" type="pres">
      <dgm:prSet presAssocID="{B0553A24-E2D7-4104-BDF9-472CF0FED771}" presName="node" presStyleLbl="node1" presStyleIdx="4" presStyleCnt="6">
        <dgm:presLayoutVars>
          <dgm:bulletEnabled val="1"/>
        </dgm:presLayoutVars>
      </dgm:prSet>
      <dgm:spPr/>
    </dgm:pt>
    <dgm:pt modelId="{7E33D518-7CC9-4DD1-8213-A1B7BA9EBB16}" type="pres">
      <dgm:prSet presAssocID="{44EDFDE9-8EA5-4F22-954D-6A465FA98F1D}" presName="sibTrans" presStyleCnt="0"/>
      <dgm:spPr/>
    </dgm:pt>
    <dgm:pt modelId="{0D39C6AD-6056-417B-AD12-A902D4BBD2A2}" type="pres">
      <dgm:prSet presAssocID="{82432EC4-B4FC-4539-A7DD-31DB5D804917}" presName="node" presStyleLbl="node1" presStyleIdx="5" presStyleCnt="6">
        <dgm:presLayoutVars>
          <dgm:bulletEnabled val="1"/>
        </dgm:presLayoutVars>
      </dgm:prSet>
      <dgm:spPr/>
    </dgm:pt>
  </dgm:ptLst>
  <dgm:cxnLst>
    <dgm:cxn modelId="{03EF1720-17DF-4F5C-A132-E7E07283FBB5}" type="presOf" srcId="{A98616DF-D89B-4414-9E0A-70CF685E82EF}" destId="{83487DF0-8E96-48EB-B107-F7D3A440489B}" srcOrd="0" destOrd="0" presId="urn:microsoft.com/office/officeart/2005/8/layout/default"/>
    <dgm:cxn modelId="{39E23F30-DEC9-4B4E-87B7-64F7F92464A8}" type="presOf" srcId="{5E32B66E-4657-44F6-A227-E43DFC4DF25D}" destId="{B2EA6519-8954-4DD5-92D3-57B9D37BC960}" srcOrd="0" destOrd="0" presId="urn:microsoft.com/office/officeart/2005/8/layout/default"/>
    <dgm:cxn modelId="{FB4F1A3A-81FD-4845-8ED0-D14AA0AF3865}" srcId="{A98616DF-D89B-4414-9E0A-70CF685E82EF}" destId="{44AFB142-E2A2-4BF4-8E9E-CC739AC8FBA0}" srcOrd="0" destOrd="0" parTransId="{4A531D93-95E7-4113-99DE-BFD90CF84915}" sibTransId="{FCF2CC02-DECE-4C59-88E7-6019E853BB43}"/>
    <dgm:cxn modelId="{9D9CC840-69B8-4431-9E77-39C34C88E8FA}" srcId="{A98616DF-D89B-4414-9E0A-70CF685E82EF}" destId="{5E32B66E-4657-44F6-A227-E43DFC4DF25D}" srcOrd="1" destOrd="0" parTransId="{45774784-5B19-45E2-AD26-89853CDEECC1}" sibTransId="{49EBC810-F160-4817-87E0-96758A29536E}"/>
    <dgm:cxn modelId="{A94C9B67-1949-4543-9E54-001B8E2C1FFB}" srcId="{A98616DF-D89B-4414-9E0A-70CF685E82EF}" destId="{82432EC4-B4FC-4539-A7DD-31DB5D804917}" srcOrd="5" destOrd="0" parTransId="{8581FE8B-94D7-4E10-955B-3B8BDF4F8E4B}" sibTransId="{15E3B443-F162-4182-A89D-B23991A3B4EB}"/>
    <dgm:cxn modelId="{3717EF71-2A4C-4639-AA5A-96B0DB71799F}" srcId="{A98616DF-D89B-4414-9E0A-70CF685E82EF}" destId="{B0553A24-E2D7-4104-BDF9-472CF0FED771}" srcOrd="4" destOrd="0" parTransId="{B3D1EA2C-991B-48ED-A79C-2F39551C7DBF}" sibTransId="{44EDFDE9-8EA5-4F22-954D-6A465FA98F1D}"/>
    <dgm:cxn modelId="{9B80EC5A-44D1-4847-BD04-304043F823E7}" type="presOf" srcId="{B0553A24-E2D7-4104-BDF9-472CF0FED771}" destId="{7D6F8C96-B0B7-43A3-BC0E-F8F6FCF7B440}" srcOrd="0" destOrd="0" presId="urn:microsoft.com/office/officeart/2005/8/layout/default"/>
    <dgm:cxn modelId="{FFE174A7-1A32-4C8B-AF67-BD5101EC488E}" type="presOf" srcId="{B8F23421-9030-408B-9BE9-A2F76E2DB635}" destId="{5CC10C8A-FC80-4B51-A59B-C509EEA18F17}" srcOrd="0" destOrd="0" presId="urn:microsoft.com/office/officeart/2005/8/layout/default"/>
    <dgm:cxn modelId="{B5B812B3-A27D-4848-A710-F017752D398E}" srcId="{A98616DF-D89B-4414-9E0A-70CF685E82EF}" destId="{B8F23421-9030-408B-9BE9-A2F76E2DB635}" srcOrd="2" destOrd="0" parTransId="{40CFB6EB-64D0-4D0C-8C04-66632A1A834A}" sibTransId="{69857F86-6AC3-4E53-821F-EDE89E547585}"/>
    <dgm:cxn modelId="{C1AAA7B8-7B8C-40FD-AEA4-8D982C8A0902}" type="presOf" srcId="{A8EF5419-47D0-4312-AA18-452F090F6EF7}" destId="{35AB59AD-CDC5-4343-AACC-DCC47B50E328}" srcOrd="0" destOrd="0" presId="urn:microsoft.com/office/officeart/2005/8/layout/default"/>
    <dgm:cxn modelId="{B63E70BC-B2D5-44F2-8B2A-983DE2688339}" srcId="{A98616DF-D89B-4414-9E0A-70CF685E82EF}" destId="{A8EF5419-47D0-4312-AA18-452F090F6EF7}" srcOrd="3" destOrd="0" parTransId="{E6018A42-6C9C-49F2-9795-9CE9E1825C45}" sibTransId="{F8340AE1-7E41-4AB4-9F5D-BEC920162C18}"/>
    <dgm:cxn modelId="{A18A1CD2-1BE1-437B-9AAE-8D41790F5C13}" type="presOf" srcId="{82432EC4-B4FC-4539-A7DD-31DB5D804917}" destId="{0D39C6AD-6056-417B-AD12-A902D4BBD2A2}" srcOrd="0" destOrd="0" presId="urn:microsoft.com/office/officeart/2005/8/layout/default"/>
    <dgm:cxn modelId="{5EA0AAE5-E207-4923-8D1E-FCDD51C263AA}" type="presOf" srcId="{44AFB142-E2A2-4BF4-8E9E-CC739AC8FBA0}" destId="{F5EC2FE3-98BD-4439-B924-76E358D55840}" srcOrd="0" destOrd="0" presId="urn:microsoft.com/office/officeart/2005/8/layout/default"/>
    <dgm:cxn modelId="{FEE5FD6E-4E7C-46D7-B350-EB9195257A47}" type="presParOf" srcId="{83487DF0-8E96-48EB-B107-F7D3A440489B}" destId="{F5EC2FE3-98BD-4439-B924-76E358D55840}" srcOrd="0" destOrd="0" presId="urn:microsoft.com/office/officeart/2005/8/layout/default"/>
    <dgm:cxn modelId="{6AEA2F15-F5BB-495B-AA46-A9DB384BF043}" type="presParOf" srcId="{83487DF0-8E96-48EB-B107-F7D3A440489B}" destId="{3C84FFA9-614D-42F9-A8AB-17CA07DCECBB}" srcOrd="1" destOrd="0" presId="urn:microsoft.com/office/officeart/2005/8/layout/default"/>
    <dgm:cxn modelId="{CD5938C7-4129-4473-9576-BF9EF9825A32}" type="presParOf" srcId="{83487DF0-8E96-48EB-B107-F7D3A440489B}" destId="{B2EA6519-8954-4DD5-92D3-57B9D37BC960}" srcOrd="2" destOrd="0" presId="urn:microsoft.com/office/officeart/2005/8/layout/default"/>
    <dgm:cxn modelId="{6FE0460D-D202-4B3B-BD2A-48C893F66E06}" type="presParOf" srcId="{83487DF0-8E96-48EB-B107-F7D3A440489B}" destId="{F496CB9A-05F4-4ECC-B4C0-BD29FB183484}" srcOrd="3" destOrd="0" presId="urn:microsoft.com/office/officeart/2005/8/layout/default"/>
    <dgm:cxn modelId="{29EEC290-3481-43EF-9EE4-507DD099A221}" type="presParOf" srcId="{83487DF0-8E96-48EB-B107-F7D3A440489B}" destId="{5CC10C8A-FC80-4B51-A59B-C509EEA18F17}" srcOrd="4" destOrd="0" presId="urn:microsoft.com/office/officeart/2005/8/layout/default"/>
    <dgm:cxn modelId="{952E03B7-508F-419C-B686-80F0991ABFEF}" type="presParOf" srcId="{83487DF0-8E96-48EB-B107-F7D3A440489B}" destId="{13FE3AFA-25CC-48AE-92C7-E9A36228E7FD}" srcOrd="5" destOrd="0" presId="urn:microsoft.com/office/officeart/2005/8/layout/default"/>
    <dgm:cxn modelId="{592D7369-554F-420C-951C-68C7C63C9397}" type="presParOf" srcId="{83487DF0-8E96-48EB-B107-F7D3A440489B}" destId="{35AB59AD-CDC5-4343-AACC-DCC47B50E328}" srcOrd="6" destOrd="0" presId="urn:microsoft.com/office/officeart/2005/8/layout/default"/>
    <dgm:cxn modelId="{7FAAFF76-DB99-4244-ADB3-FCD85F958D53}" type="presParOf" srcId="{83487DF0-8E96-48EB-B107-F7D3A440489B}" destId="{E980C7EF-5CBF-4AED-AED7-4329B81C7917}" srcOrd="7" destOrd="0" presId="urn:microsoft.com/office/officeart/2005/8/layout/default"/>
    <dgm:cxn modelId="{FCE50A8F-D3D0-44A3-9A46-9E403969504A}" type="presParOf" srcId="{83487DF0-8E96-48EB-B107-F7D3A440489B}" destId="{7D6F8C96-B0B7-43A3-BC0E-F8F6FCF7B440}" srcOrd="8" destOrd="0" presId="urn:microsoft.com/office/officeart/2005/8/layout/default"/>
    <dgm:cxn modelId="{0DEF800D-0CE0-499E-8BC1-0FDBDC61EFB0}" type="presParOf" srcId="{83487DF0-8E96-48EB-B107-F7D3A440489B}" destId="{7E33D518-7CC9-4DD1-8213-A1B7BA9EBB16}" srcOrd="9" destOrd="0" presId="urn:microsoft.com/office/officeart/2005/8/layout/default"/>
    <dgm:cxn modelId="{2A8123CF-D967-44E6-9B22-C759C75268C8}" type="presParOf" srcId="{83487DF0-8E96-48EB-B107-F7D3A440489B}" destId="{0D39C6AD-6056-417B-AD12-A902D4BBD2A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C2FE3-98BD-4439-B924-76E358D55840}">
      <dsp:nvSpPr>
        <dsp:cNvPr id="0" name=""/>
        <dsp:cNvSpPr/>
      </dsp:nvSpPr>
      <dsp:spPr>
        <a:xfrm>
          <a:off x="991536" y="2577"/>
          <a:ext cx="2578794" cy="15472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baseline="0"/>
            <a:t>All Testing materials are provided to TK Elevator</a:t>
          </a:r>
          <a:endParaRPr lang="en-US" sz="1500" kern="1200"/>
        </a:p>
      </dsp:txBody>
      <dsp:txXfrm>
        <a:off x="991536" y="2577"/>
        <a:ext cx="2578794" cy="1547276"/>
      </dsp:txXfrm>
    </dsp:sp>
    <dsp:sp modelId="{B2EA6519-8954-4DD5-92D3-57B9D37BC960}">
      <dsp:nvSpPr>
        <dsp:cNvPr id="0" name=""/>
        <dsp:cNvSpPr/>
      </dsp:nvSpPr>
      <dsp:spPr>
        <a:xfrm>
          <a:off x="3828211" y="2577"/>
          <a:ext cx="2578794" cy="1547276"/>
        </a:xfrm>
        <a:prstGeom prst="rect">
          <a:avLst/>
        </a:prstGeom>
        <a:solidFill>
          <a:schemeClr val="accent2">
            <a:hueOff val="-312216"/>
            <a:satOff val="9775"/>
            <a:lumOff val="-30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baseline="0" dirty="0"/>
            <a:t>Each Elevator is assigned a Control</a:t>
          </a:r>
          <a:endParaRPr lang="en-US" sz="1500" kern="1200" dirty="0"/>
        </a:p>
      </dsp:txBody>
      <dsp:txXfrm>
        <a:off x="3828211" y="2577"/>
        <a:ext cx="2578794" cy="1547276"/>
      </dsp:txXfrm>
    </dsp:sp>
    <dsp:sp modelId="{5CC10C8A-FC80-4B51-A59B-C509EEA18F17}">
      <dsp:nvSpPr>
        <dsp:cNvPr id="0" name=""/>
        <dsp:cNvSpPr/>
      </dsp:nvSpPr>
      <dsp:spPr>
        <a:xfrm>
          <a:off x="6664885" y="2577"/>
          <a:ext cx="2578794" cy="1547276"/>
        </a:xfrm>
        <a:prstGeom prst="rect">
          <a:avLst/>
        </a:prstGeom>
        <a:solidFill>
          <a:schemeClr val="accent2">
            <a:hueOff val="-624432"/>
            <a:satOff val="19549"/>
            <a:lumOff val="-6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baseline="0" dirty="0"/>
            <a:t>All samples are sent to an independent lab for testing</a:t>
          </a:r>
          <a:endParaRPr lang="en-US" sz="1500" kern="1200" dirty="0"/>
        </a:p>
      </dsp:txBody>
      <dsp:txXfrm>
        <a:off x="6664885" y="2577"/>
        <a:ext cx="2578794" cy="1547276"/>
      </dsp:txXfrm>
    </dsp:sp>
    <dsp:sp modelId="{35AB59AD-CDC5-4343-AACC-DCC47B50E328}">
      <dsp:nvSpPr>
        <dsp:cNvPr id="0" name=""/>
        <dsp:cNvSpPr/>
      </dsp:nvSpPr>
      <dsp:spPr>
        <a:xfrm>
          <a:off x="991536" y="1807733"/>
          <a:ext cx="2578794" cy="1547276"/>
        </a:xfrm>
        <a:prstGeom prst="rect">
          <a:avLst/>
        </a:prstGeom>
        <a:solidFill>
          <a:schemeClr val="accent2">
            <a:hueOff val="-936648"/>
            <a:satOff val="29324"/>
            <a:lumOff val="-9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baseline="0" dirty="0"/>
            <a:t>OilScrubber.com interprets the results as they relate to elevators</a:t>
          </a:r>
          <a:endParaRPr lang="en-US" sz="1500" kern="1200" dirty="0"/>
        </a:p>
      </dsp:txBody>
      <dsp:txXfrm>
        <a:off x="991536" y="1807733"/>
        <a:ext cx="2578794" cy="1547276"/>
      </dsp:txXfrm>
    </dsp:sp>
    <dsp:sp modelId="{7D6F8C96-B0B7-43A3-BC0E-F8F6FCF7B440}">
      <dsp:nvSpPr>
        <dsp:cNvPr id="0" name=""/>
        <dsp:cNvSpPr/>
      </dsp:nvSpPr>
      <dsp:spPr>
        <a:xfrm>
          <a:off x="3828211" y="1807733"/>
          <a:ext cx="2578794" cy="1547276"/>
        </a:xfrm>
        <a:prstGeom prst="rect">
          <a:avLst/>
        </a:prstGeom>
        <a:solidFill>
          <a:schemeClr val="accent2">
            <a:hueOff val="-1248864"/>
            <a:satOff val="39098"/>
            <a:lumOff val="-12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baseline="0"/>
            <a:t>Reports are distributed to TK and the University</a:t>
          </a:r>
          <a:endParaRPr lang="en-US" sz="1500" kern="1200"/>
        </a:p>
      </dsp:txBody>
      <dsp:txXfrm>
        <a:off x="3828211" y="1807733"/>
        <a:ext cx="2578794" cy="1547276"/>
      </dsp:txXfrm>
    </dsp:sp>
    <dsp:sp modelId="{0D39C6AD-6056-417B-AD12-A902D4BBD2A2}">
      <dsp:nvSpPr>
        <dsp:cNvPr id="0" name=""/>
        <dsp:cNvSpPr/>
      </dsp:nvSpPr>
      <dsp:spPr>
        <a:xfrm>
          <a:off x="6664885" y="1807733"/>
          <a:ext cx="2578794" cy="1547276"/>
        </a:xfrm>
        <a:prstGeom prst="rect">
          <a:avLst/>
        </a:prstGeom>
        <a:solidFill>
          <a:schemeClr val="accent2">
            <a:hueOff val="-1561080"/>
            <a:satOff val="48873"/>
            <a:lumOff val="-1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baseline="0" dirty="0"/>
            <a:t>OilScrubber.com retains the past reports for trending</a:t>
          </a:r>
          <a:endParaRPr lang="en-US" sz="1500" kern="1200" dirty="0"/>
        </a:p>
      </dsp:txBody>
      <dsp:txXfrm>
        <a:off x="6664885" y="1807733"/>
        <a:ext cx="2578794" cy="1547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A1AC4-3AE8-4F87-AAED-904EC6054702}" type="datetimeFigureOut">
              <a:rPr lang="en-US" smtClean="0"/>
              <a:t>5/7/2023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8A362-CAFC-4987-9A50-475705283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56653-6123-4FE4-861F-5F9583BF59B0}" type="datetimeFigureOut">
              <a:rPr lang="en-US" smtClean="0"/>
              <a:t>5/7/2023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EB602-95FC-483A-B12D-216A7AD7EA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25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83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540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47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49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46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53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20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3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71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68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18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51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05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66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42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67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61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22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94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11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0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949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529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55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34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97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51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19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65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294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99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7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</a:extLst>
          </p:cNvPr>
          <p:cNvSpPr/>
          <p:nvPr userDrawn="1"/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8168" y="1057522"/>
            <a:ext cx="5003540" cy="217343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50BC9D78-FF13-4CEB-8ECB-E64E85C5D0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46643" y="3751119"/>
            <a:ext cx="4985065" cy="1606163"/>
          </a:xfrm>
        </p:spPr>
        <p:txBody>
          <a:bodyPr anchor="t">
            <a:noAutofit/>
          </a:bodyPr>
          <a:lstStyle>
            <a:lvl1pPr>
              <a:defRPr sz="2400" b="0"/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</a:extLst>
          </p:cNvPr>
          <p:cNvSpPr/>
          <p:nvPr userDrawn="1"/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15A37EDE-F10B-4C4B-9572-8778C2D6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5103" y="6309360"/>
            <a:ext cx="4797504" cy="457200"/>
          </a:xfrm>
        </p:spPr>
        <p:txBody>
          <a:bodyPr/>
          <a:lstStyle/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Date Placeholder 35">
            <a:extLst>
              <a:ext uri="{FF2B5EF4-FFF2-40B4-BE49-F238E27FC236}">
                <a16:creationId xmlns:a16="http://schemas.microsoft.com/office/drawing/2014/main" id="{D6890A67-3C66-4F8A-B1A6-05469F40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r>
              <a:rPr lang="en-US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2/1/20XX</a:t>
            </a:r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2" name="Slide Number Placeholder 36">
            <a:extLst>
              <a:ext uri="{FF2B5EF4-FFF2-40B4-BE49-F238E27FC236}">
                <a16:creationId xmlns:a16="http://schemas.microsoft.com/office/drawing/2014/main" id="{46849723-0CBF-47CA-9477-4D42CAC7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D60E3C33-714C-4528-93A6-4470C3E89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9936" y="-2"/>
            <a:ext cx="5332064" cy="6858002"/>
          </a:xfrm>
          <a:custGeom>
            <a:avLst/>
            <a:gdLst>
              <a:gd name="connsiteX0" fmla="*/ 0 w 5332064"/>
              <a:gd name="connsiteY0" fmla="*/ 0 h 6858002"/>
              <a:gd name="connsiteX1" fmla="*/ 5332064 w 5332064"/>
              <a:gd name="connsiteY1" fmla="*/ 0 h 6858002"/>
              <a:gd name="connsiteX2" fmla="*/ 5332064 w 5332064"/>
              <a:gd name="connsiteY2" fmla="*/ 6858002 h 6858002"/>
              <a:gd name="connsiteX3" fmla="*/ 0 w 5332064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064" h="6858002">
                <a:moveTo>
                  <a:pt x="0" y="0"/>
                </a:moveTo>
                <a:lnTo>
                  <a:pt x="5332064" y="0"/>
                </a:lnTo>
                <a:lnTo>
                  <a:pt x="5332064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425825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2A19A957-1FB5-43F8-B325-BBD9FEF2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A5410A-92A6-4C0B-9D89-186B7DD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8F3F22-19C9-4C61-8202-3220217D2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A26073-23A2-4B91-A128-79AA1BE93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4D5DFA-0CEA-43F0-98EE-6C9F741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94B471-6707-4251-8230-A51AED0767C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4" y="1834005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986D97-E6F1-49E8-977A-C802B4E41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4" y="2422380"/>
            <a:ext cx="4727735" cy="3029446"/>
          </a:xfrm>
        </p:spPr>
        <p:txBody>
          <a:bodyPr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62163C0-B07F-43E4-B17C-2E6A96553B9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5999" y="1834004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098FA6D-3C80-4FE1-B248-1CA2B6862F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5999" y="2422380"/>
            <a:ext cx="4727735" cy="3029446"/>
          </a:xfrm>
        </p:spPr>
        <p:txBody>
          <a:bodyPr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52712D-F957-4B22-8B50-BE10410FF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29">
            <a:extLst>
              <a:ext uri="{FF2B5EF4-FFF2-40B4-BE49-F238E27FC236}">
                <a16:creationId xmlns:a16="http://schemas.microsoft.com/office/drawing/2014/main" id="{26FD74F8-42BB-4CB4-ABF1-5F149743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ate Placeholder 28">
            <a:extLst>
              <a:ext uri="{FF2B5EF4-FFF2-40B4-BE49-F238E27FC236}">
                <a16:creationId xmlns:a16="http://schemas.microsoft.com/office/drawing/2014/main" id="{5B031752-6400-4BFB-979F-E2EE795E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2" name="Slide Number Placeholder 30">
            <a:extLst>
              <a:ext uri="{FF2B5EF4-FFF2-40B4-BE49-F238E27FC236}">
                <a16:creationId xmlns:a16="http://schemas.microsoft.com/office/drawing/2014/main" id="{6A5CAEAF-7DEC-4B20-8B1E-301A9D0E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B696A3-EA34-4924-9037-E330B1CB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725A2F16-8CE0-4F2E-933C-EFDFB1E19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C70705-E2EE-4992-AE78-FDBE1285C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C428A7-7771-4474-8BB4-8A6F0FEF8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8730F6-0DF6-48BC-86CC-00BE18350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D31104-1E19-4E17-A3FE-2B2C5513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CEB59E-1776-4FF1-BF4D-A33B618FD59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83400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55E76-BA79-44AC-B206-DA13D60FDA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419555"/>
            <a:ext cx="3519028" cy="3197260"/>
          </a:xfrm>
        </p:spPr>
        <p:txBody>
          <a:bodyPr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0518C4D-71E5-4211-A191-A8ED7185DED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828356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7EF9B63-4443-4EE5-A88B-2F1FA4CC404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419555"/>
            <a:ext cx="3519028" cy="3197260"/>
          </a:xfrm>
        </p:spPr>
        <p:txBody>
          <a:bodyPr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4FF8D9-50D3-4515-B896-B127F664C1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83400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95B62E8-2D9A-443A-8560-D347C47038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419555"/>
            <a:ext cx="3519028" cy="3197260"/>
          </a:xfrm>
        </p:spPr>
        <p:txBody>
          <a:bodyPr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A7A17E-1562-4B10-9BC8-AB6B45E6B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37258C-9B58-4DC0-BC98-826A38D4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ooter Placeholder 29">
            <a:extLst>
              <a:ext uri="{FF2B5EF4-FFF2-40B4-BE49-F238E27FC236}">
                <a16:creationId xmlns:a16="http://schemas.microsoft.com/office/drawing/2014/main" id="{2F8E2987-7F65-44D5-B3AD-776ECF8D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Date Placeholder 28">
            <a:extLst>
              <a:ext uri="{FF2B5EF4-FFF2-40B4-BE49-F238E27FC236}">
                <a16:creationId xmlns:a16="http://schemas.microsoft.com/office/drawing/2014/main" id="{08BD4E48-A35B-4475-BC85-E58DA292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1" name="Slide Number Placeholder 30">
            <a:extLst>
              <a:ext uri="{FF2B5EF4-FFF2-40B4-BE49-F238E27FC236}">
                <a16:creationId xmlns:a16="http://schemas.microsoft.com/office/drawing/2014/main" id="{FBDAEBAB-F3AA-4DB3-96B7-6387085C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5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53C66564-535A-4715-9B27-B8AB14F77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21E99-F411-4BAB-8211-C344272A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9B7F2A-CF10-474B-91F1-7C50A7DAF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6668" y="537381"/>
            <a:ext cx="6172412" cy="10319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F0D6D9-A64A-415F-BA44-494062CA6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7B49C-9749-4042-A729-C27F58365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49324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B79F49-5021-4A8F-A90A-5E08F7FB5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46655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B6E270BA-010E-406C-8FBF-0ED0DA28D0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3"/>
            <a:ext cx="4613544" cy="2249321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6E15371C-3F24-44D7-97EB-74C12D53CB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311339"/>
            <a:ext cx="4613544" cy="224152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E39E0BDE-5895-4B94-90AC-7045292B0B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4613572"/>
            <a:ext cx="4613544" cy="224152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8823570-AC4F-4679-98CA-DC7F7B2CC1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6671" y="1735745"/>
            <a:ext cx="6172412" cy="3767496"/>
          </a:xfrm>
        </p:spPr>
        <p:txBody>
          <a:bodyPr anchor="t">
            <a:normAutofit/>
          </a:bodyPr>
          <a:lstStyle>
            <a:lvl1pPr>
              <a:buFont typeface="Arial" panose="020B0604020202020204" pitchFamily="34" charset="0"/>
              <a:buNone/>
              <a:defRPr sz="1600" b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B6B62FA-FEDE-42B0-8B7B-24AE138E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27151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E8578BE-8DB2-4FE6-B45A-2B3415CE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6668" y="6309360"/>
            <a:ext cx="3411973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AF7C96F-C1E5-45F5-B070-2D025E7B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457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1138041"/>
            <a:ext cx="4862811" cy="201948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8B745891-A8DA-4640-BB3F-1693FC5AC4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8023" y="4941"/>
            <a:ext cx="5333977" cy="339205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BC2DF568-4EA5-4F79-980F-47FC90AEA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7712" y="3461002"/>
            <a:ext cx="5728215" cy="3396997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400" b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7" name="Footer Placeholder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0" name="Slide Number Placeholder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6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475399"/>
            <a:ext cx="6623040" cy="791861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0D7EF23-28EE-4115-879A-D95BBAC662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7179" y="2502047"/>
            <a:ext cx="6623039" cy="3030599"/>
          </a:xfrm>
        </p:spPr>
        <p:txBody>
          <a:bodyPr anchor="t">
            <a:normAutofit/>
          </a:bodyPr>
          <a:lstStyle>
            <a:lvl1pPr>
              <a:defRPr sz="2000" b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4B41004-DE9E-4B19-B7DE-91782B37C8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4348" y="1085431"/>
            <a:ext cx="3997652" cy="5037857"/>
          </a:xfrm>
          <a:custGeom>
            <a:avLst/>
            <a:gdLst>
              <a:gd name="connsiteX0" fmla="*/ 0 w 3997652"/>
              <a:gd name="connsiteY0" fmla="*/ 0 h 5037857"/>
              <a:gd name="connsiteX1" fmla="*/ 3997652 w 3997652"/>
              <a:gd name="connsiteY1" fmla="*/ 0 h 5037857"/>
              <a:gd name="connsiteX2" fmla="*/ 3997652 w 3997652"/>
              <a:gd name="connsiteY2" fmla="*/ 5037857 h 5037857"/>
              <a:gd name="connsiteX3" fmla="*/ 0 w 3997652"/>
              <a:gd name="connsiteY3" fmla="*/ 5037857 h 503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652" h="5037857">
                <a:moveTo>
                  <a:pt x="0" y="0"/>
                </a:moveTo>
                <a:lnTo>
                  <a:pt x="3997652" y="0"/>
                </a:lnTo>
                <a:lnTo>
                  <a:pt x="3997652" y="5037857"/>
                </a:lnTo>
                <a:lnTo>
                  <a:pt x="0" y="5037857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4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DEFA91-CCB3-4B9E-9CFC-AA9D92073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915" y="673308"/>
            <a:ext cx="6457717" cy="15808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6198A97B-719D-4F79-A04B-46EE272A1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61004"/>
            <a:ext cx="4613547" cy="3396996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79E62157-5D84-47E4-9718-5408E1C7E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613548" cy="3396994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51E6FEF-934C-427E-A65F-F501B04FC7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5918" y="2353586"/>
            <a:ext cx="6457717" cy="3767496"/>
          </a:xfrm>
        </p:spPr>
        <p:txBody>
          <a:bodyPr anchor="t">
            <a:normAutofit/>
          </a:bodyPr>
          <a:lstStyle>
            <a:lvl1pPr>
              <a:defRPr sz="1600" b="0" baseline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A12CF76-B207-465C-A494-3C57818A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906" y="6309360"/>
            <a:ext cx="4097030" cy="457200"/>
          </a:xfrm>
        </p:spPr>
        <p:txBody>
          <a:bodyPr/>
          <a:lstStyle>
            <a:lvl1pPr>
              <a:defRPr>
                <a:effectLst>
                  <a:outerShdw blurRad="50800" dist="38100" dir="240000" algn="ctr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F682261-0FB4-4600-86B5-DDF27881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5303" y="6309360"/>
            <a:ext cx="3411973" cy="4572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2/1/20XX</a:t>
            </a:r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32EB37A-06D5-4BC7-BC11-75B1719B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2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7E77A60-3019-43AE-AA38-E130C04CFD8D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DBF0FB-88D2-4271-BFAF-D129CF8C2F68}"/>
              </a:ext>
            </a:extLst>
          </p:cNvPr>
          <p:cNvSpPr/>
          <p:nvPr userDrawn="1"/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B807B-6DFA-471C-B675-016416207F0E}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55D4C0-9882-489D-AD77-A9F38B3784A6}"/>
              </a:ext>
            </a:extLst>
          </p:cNvPr>
          <p:cNvSpPr/>
          <p:nvPr userDrawn="1"/>
        </p:nvSpPr>
        <p:spPr>
          <a:xfrm>
            <a:off x="7585468" y="1095508"/>
            <a:ext cx="46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3F61843-5C9C-49E0-8A90-64085BC79F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73503" y="1709530"/>
            <a:ext cx="3754671" cy="2528515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600" b="1" cap="none" dirty="0">
                <a:solidFill>
                  <a:schemeClr val="tx2"/>
                </a:solidFill>
              </a:rPr>
              <a:t>Click to add title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5C8BDC7-F09C-40A3-B14E-9A49781EE6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6914" y="4238046"/>
            <a:ext cx="3806919" cy="1741404"/>
          </a:xfrm>
        </p:spPr>
        <p:txBody>
          <a:bodyPr anchor="t">
            <a:normAutofit/>
          </a:bodyPr>
          <a:lstStyle>
            <a:lvl1pPr>
              <a:defRPr sz="1600" b="0"/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Click to add subtitle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7A5DB4-1ED7-4630-89AF-F1802E44EF89}"/>
              </a:ext>
            </a:extLst>
          </p:cNvPr>
          <p:cNvSpPr/>
          <p:nvPr userDrawn="1"/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5D4012-4107-490F-A369-EA7063242A98}"/>
              </a:ext>
            </a:extLst>
          </p:cNvPr>
          <p:cNvSpPr/>
          <p:nvPr userDrawn="1"/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5C79E2-9EA5-4713-B4AF-0E4572CFFA2F}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4C09E2-06F0-4230-8DAD-A0DBF01F8603}"/>
              </a:ext>
            </a:extLst>
          </p:cNvPr>
          <p:cNvSpPr/>
          <p:nvPr userDrawn="1"/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B2070F4-085F-4F8D-A1E8-A58E5F8F06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095509"/>
            <a:ext cx="7519932" cy="501689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64049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DEBA854-A26D-41C5-9D40-DF6B49ACB136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95BFA7-EB65-4E20-A693-324FEF74D3A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9E9218-0397-4231-81F4-03972AB6A3DD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905177-1789-44BB-950A-7018653E6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4B8C-C655-4441-A7FF-616EF634E6E1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9301A4-3CA9-4D0E-944E-1BE5921FA0B3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9C29C55-D1EC-4DD4-BA5B-11E4AB15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31C8C6B-3212-41F0-A8A1-4A6A700A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7357410-255F-470C-AD92-44B15997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DF88512-9E62-4695-B350-39488566A1F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D596D-95F4-4C5C-A0E7-86D747FE70B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53E9F-DCBF-4BEE-A261-5AA97361A0E0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8DD10-67BC-4E87-A788-A45C6093F5F8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769F5-486B-4B48-A543-2C70359DF66E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9ADD171-0134-4347-A2D8-0B9D7634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6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8A107B-E23F-4793-95B4-335240DB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51118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7568F3C-8CA8-489A-9870-E2C458355C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61512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615126 w 12192000"/>
              <a:gd name="connsiteY3" fmla="*/ 6858000 h 6858000"/>
              <a:gd name="connsiteX4" fmla="*/ 0 w 12192000"/>
              <a:gd name="connsiteY4" fmla="*/ 0 h 6858000"/>
              <a:gd name="connsiteX5" fmla="*/ 4551118 w 12192000"/>
              <a:gd name="connsiteY5" fmla="*/ 0 h 6858000"/>
              <a:gd name="connsiteX6" fmla="*/ 4551118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61512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615126" y="6858000"/>
                </a:lnTo>
                <a:close/>
                <a:moveTo>
                  <a:pt x="0" y="0"/>
                </a:moveTo>
                <a:lnTo>
                  <a:pt x="4551118" y="0"/>
                </a:lnTo>
                <a:lnTo>
                  <a:pt x="45511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C14E8-F37D-4BEA-9D62-5E707EDF0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25" y="1095508"/>
            <a:ext cx="4606535" cy="3936931"/>
          </a:xfrm>
          <a:solidFill>
            <a:schemeClr val="tx2"/>
          </a:solidFill>
        </p:spPr>
        <p:txBody>
          <a:bodyPr rIns="365760" anchor="b"/>
          <a:lstStyle>
            <a:lvl1pPr marL="365760">
              <a:lnSpc>
                <a:spcPct val="100000"/>
              </a:lnSpc>
              <a:spcBef>
                <a:spcPts val="100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84D33-9C88-49E6-8F90-05148C5496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726" y="5032439"/>
            <a:ext cx="4606535" cy="1079962"/>
          </a:xfrm>
          <a:solidFill>
            <a:schemeClr val="tx2"/>
          </a:solidFill>
        </p:spPr>
        <p:txBody>
          <a:bodyPr anchor="ctr"/>
          <a:lstStyle>
            <a:lvl1pPr marL="365760">
              <a:spcBef>
                <a:spcPts val="1000"/>
              </a:spcBef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CD820E0-0083-439B-A9DE-C3DEA1DE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D8A8D931-E01B-43C0-806F-2413BF59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0F3F4E6D-F4D2-430F-A2C3-3C037D77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3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9F91A3C-7ABB-4E5E-B04F-29DB072AE13C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B9AABE-3FBC-4E64-8672-D073D4A3F41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FF13AE-FEBF-40A1-A799-6EB275CBBCB5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ACBDB11-07EC-4982-BBFA-8EECF50C7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B21770-EBB9-4C73-BE13-26901F3CC9F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72AFA4-5141-4F0F-B9F6-0BE3ADBED218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41DE758B-03CF-48F8-BCBE-AD97B70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1640606E-041A-4385-96D7-3C6E775E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35844B60-1EF6-4A90-9030-B5043BCD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599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30FB3D5A-25E2-453F-A78E-0A20BDCE80A2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796342-0E80-4F8E-9563-9F5EDFC0DDF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2F5D-C3BA-453E-8F4D-97074F48C7AE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2D50E3-A27A-4AF6-928B-286E7BDB4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4FDF0-F4BE-433D-86EE-9E1832D4388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FCD07-1301-45ED-B326-449ECFADE70D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5DA270-E83F-4CC8-9DA6-27CA3AEC0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7804587-2E59-4D83-B86E-83ADAE4F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39F117-3072-4F0C-8D1D-E5DC918C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9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6671" y="6309360"/>
            <a:ext cx="454961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2918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29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45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68" name="Rectangle 49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51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53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04" y="0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55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95508"/>
            <a:ext cx="7582419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163" y="1709530"/>
            <a:ext cx="7715250" cy="3311479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en-US" sz="4200" b="0" dirty="0">
                <a:solidFill>
                  <a:schemeClr val="tx2"/>
                </a:solidFill>
              </a:rPr>
              <a:t>The Necessity for</a:t>
            </a:r>
            <a:br>
              <a:rPr lang="en-US" sz="4200" b="0" dirty="0">
                <a:solidFill>
                  <a:schemeClr val="tx2"/>
                </a:solidFill>
              </a:rPr>
            </a:br>
            <a:r>
              <a:rPr lang="en-US" sz="4200" b="0" dirty="0">
                <a:solidFill>
                  <a:schemeClr val="tx2"/>
                </a:solidFill>
              </a:rPr>
              <a:t>Oil Analysis</a:t>
            </a:r>
            <a:br>
              <a:rPr lang="en-US" sz="4200" b="0" dirty="0">
                <a:solidFill>
                  <a:schemeClr val="tx2"/>
                </a:solidFill>
              </a:rPr>
            </a:br>
            <a:r>
              <a:rPr lang="en-US" sz="4200" b="0" dirty="0">
                <a:solidFill>
                  <a:schemeClr val="tx2"/>
                </a:solidFill>
              </a:rPr>
              <a:t>and Filtration</a:t>
            </a:r>
            <a:br>
              <a:rPr lang="en-US" sz="4200" b="0" dirty="0">
                <a:solidFill>
                  <a:schemeClr val="tx2"/>
                </a:solidFill>
              </a:rPr>
            </a:br>
            <a:r>
              <a:rPr lang="en-US" sz="4200" b="0" dirty="0">
                <a:solidFill>
                  <a:schemeClr val="tx2"/>
                </a:solidFill>
              </a:rPr>
              <a:t>in Hydraulic Elevators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B0552E2-3F84-4A73-A16B-C54043C66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021008"/>
            <a:ext cx="5834053" cy="958441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</a:rPr>
              <a:t>Michael Johnson</a:t>
            </a:r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9FB4A3D7-302B-4FAB-B9BD-5F75A796AC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8566" r="-1" b="30532"/>
          <a:stretch/>
        </p:blipFill>
        <p:spPr>
          <a:xfrm>
            <a:off x="7585467" y="1074544"/>
            <a:ext cx="4606533" cy="5069861"/>
          </a:xfrm>
          <a:prstGeom prst="rect">
            <a:avLst/>
          </a:prstGeom>
        </p:spPr>
      </p:pic>
      <p:sp>
        <p:nvSpPr>
          <p:cNvPr id="72" name="Rectangle 57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59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61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3138F-06C1-46B9-8F23-C4B5783F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spcAft>
                  <a:spcPts val="600"/>
                </a:spcAft>
              </a:pPr>
              <a:t>1</a:t>
            </a:fld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154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 fontScale="90000"/>
          </a:bodyPr>
          <a:lstStyle/>
          <a:p>
            <a:pPr algn="ctr"/>
            <a:r>
              <a:rPr lang="en-US" sz="6600" dirty="0"/>
              <a:t>40+ Years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3707541"/>
            <a:ext cx="5448631" cy="2505801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marL="0">
              <a:buFont typeface="Corbel" panose="020B0503020204020204" pitchFamily="34" charset="0"/>
            </a:pPr>
            <a:r>
              <a:rPr lang="en-US" b="1" dirty="0"/>
              <a:t>Gorman Co. began looking at the oil in hydraulic elevators over 40 Years Ago.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Developed a standard that is specific to elevators.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Standardized test are interpreted for the unique needs of hydraulic elevators.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BFF4B36-5D7D-42A6-A89B-A0A83CB0C2F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7344569" y="1940911"/>
            <a:ext cx="4362798" cy="29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0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>
            <a:noAutofit/>
          </a:bodyPr>
          <a:lstStyle/>
          <a:p>
            <a:r>
              <a:rPr lang="en-US" dirty="0"/>
              <a:t>Advantages of Routine Oil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827" y="2061431"/>
            <a:ext cx="9991478" cy="3605441"/>
          </a:xfrm>
        </p:spPr>
        <p:txBody>
          <a:bodyPr>
            <a:noAutofit/>
          </a:bodyPr>
          <a:lstStyle/>
          <a:p>
            <a:r>
              <a:rPr lang="en-US" sz="1800" b="1" dirty="0"/>
              <a:t>Creates expectations for the Service Company and the University.</a:t>
            </a:r>
          </a:p>
          <a:p>
            <a:r>
              <a:rPr lang="en-US" sz="1800" b="1" dirty="0"/>
              <a:t>Identifies potential problems, before they cause an unplanned outage.</a:t>
            </a:r>
          </a:p>
          <a:p>
            <a:r>
              <a:rPr lang="en-US" sz="1800" b="1" dirty="0"/>
              <a:t>Tailors the maintenance routine to each elevator.</a:t>
            </a:r>
          </a:p>
          <a:p>
            <a:r>
              <a:rPr lang="en-US" sz="1800" b="1" dirty="0"/>
              <a:t>Eliminates waste and saves money.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33E7CD9-5271-46B0-BE9D-C03F6CFC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7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dirty="0"/>
              <a:t>What Should The Oil Look Like?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778" y="3707541"/>
            <a:ext cx="5661146" cy="3059019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sz="1200" b="1" dirty="0"/>
              <a:t>Viscosity – The Oil’s resistance to flow.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sz="1200" b="1" dirty="0"/>
              <a:t>Viscosity Index - A measure of the stability of the viscosity between 40⁰1C - 100⁰C.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sz="1200" b="1" dirty="0"/>
              <a:t>ISO Cleanliness Code – Particles per ml of oil at 4µ/6µ/14µ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sz="1200" b="1" dirty="0"/>
              <a:t>Moisture Content – Water is the most common chemical contaminant in the hydraulic oil.</a:t>
            </a:r>
          </a:p>
          <a:p>
            <a:pPr>
              <a:lnSpc>
                <a:spcPct val="130000"/>
              </a:lnSpc>
            </a:pPr>
            <a:r>
              <a:rPr lang="en-US" sz="1200" b="1" dirty="0"/>
              <a:t>Acid Number – A measure of base oil degrading; used for trending.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BFF4B36-5D7D-42A6-A89B-A0A83CB0C2F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t="11929" r="-1" b="1933"/>
          <a:stretch/>
        </p:blipFill>
        <p:spPr>
          <a:xfrm>
            <a:off x="7420782" y="642935"/>
            <a:ext cx="4407473" cy="5666423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4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Viscosity – ASTM D445 MOD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0BC3BB-1694-D6EF-0C2C-AA56C526679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High Viscosity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Wasted Energy</a:t>
            </a:r>
          </a:p>
          <a:p>
            <a:r>
              <a:rPr lang="en-US" b="1" dirty="0"/>
              <a:t>Overheating</a:t>
            </a:r>
          </a:p>
          <a:p>
            <a:r>
              <a:rPr lang="en-US" b="1" dirty="0"/>
              <a:t>Cavitation</a:t>
            </a:r>
          </a:p>
          <a:p>
            <a:r>
              <a:rPr lang="en-US" b="1" dirty="0"/>
              <a:t>Can indicate polymerization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BDCE538-AF88-0011-D479-08EFCDB0714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Low Viscosity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13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613D59E-96FE-D9E0-2217-C65A2B5D679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b="1" dirty="0"/>
              <a:t>Metal wear</a:t>
            </a:r>
          </a:p>
          <a:p>
            <a:r>
              <a:rPr lang="en-US" b="1" dirty="0"/>
              <a:t>Seal wear</a:t>
            </a:r>
          </a:p>
          <a:p>
            <a:r>
              <a:rPr lang="en-US" b="1" dirty="0"/>
              <a:t>Can indicate oxidation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1692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Viscosity – ISO 32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0BC3BB-1694-D6EF-0C2C-AA56C526679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834005"/>
            <a:ext cx="10179487" cy="465155"/>
          </a:xfrm>
        </p:spPr>
        <p:txBody>
          <a:bodyPr/>
          <a:lstStyle/>
          <a:p>
            <a:r>
              <a:rPr lang="en-US" dirty="0"/>
              <a:t>The Hydraulic Elevator was designed around AW32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14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648935" y="2434411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ISO 32</a:t>
            </a:r>
          </a:p>
          <a:p>
            <a:r>
              <a:rPr lang="en-US" dirty="0"/>
              <a:t>32cTs @ 40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5.7cTs @ 100℃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CE606A62-CA1D-E395-397D-60DC7D9A2F6A}"/>
              </a:ext>
            </a:extLst>
          </p:cNvPr>
          <p:cNvSpPr txBox="1">
            <a:spLocks/>
          </p:cNvSpPr>
          <p:nvPr/>
        </p:nvSpPr>
        <p:spPr>
          <a:xfrm>
            <a:off x="7599947" y="2438443"/>
            <a:ext cx="3830053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Other additives are limited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NZ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Tractor Fluid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Boron</a:t>
            </a:r>
          </a:p>
          <a:p>
            <a:r>
              <a:rPr lang="en-US" dirty="0"/>
              <a:t>Barium</a:t>
            </a:r>
          </a:p>
          <a:p>
            <a:r>
              <a:rPr lang="en-US" dirty="0"/>
              <a:t>Molybdenum </a:t>
            </a:r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434411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Anti-Wear (AW)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≈ 250ppm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 ≈ 250ppm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Calcium ≈ 65ppm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2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Viscosity Index (VI) – D2270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0BC3BB-1694-D6EF-0C2C-AA56C526679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834005"/>
            <a:ext cx="10179487" cy="465155"/>
          </a:xfrm>
        </p:spPr>
        <p:txBody>
          <a:bodyPr/>
          <a:lstStyle/>
          <a:p>
            <a:r>
              <a:rPr lang="en-US" dirty="0"/>
              <a:t>The stability of the viscosity over a range of temperatures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15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648935" y="2663019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ISO 32</a:t>
            </a:r>
          </a:p>
          <a:p>
            <a:r>
              <a:rPr lang="en-US" b="1" dirty="0"/>
              <a:t>32cTs @ 40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5.7cTs @ 100℃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(VI) &lt;90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Elevators do not have a normal operating temperature.</a:t>
            </a:r>
          </a:p>
          <a:p>
            <a:r>
              <a:rPr lang="en-US" b="1" dirty="0"/>
              <a:t>A symptom of low VI is a valve that is difficult to set or repeated callouts for leveling issues.</a:t>
            </a:r>
          </a:p>
          <a:p>
            <a:r>
              <a:rPr lang="en-US" b="1" dirty="0"/>
              <a:t>Missing the floor or re-leveling.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000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Cleanliness Code – ISO 4406:99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16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1DD640C-99E4-51B8-6C5A-9673A009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26" y="1340672"/>
            <a:ext cx="4447674" cy="4724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02897-DDCE-88EB-7ADC-6459D4CD1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20" y="1340672"/>
            <a:ext cx="7570606" cy="47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8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Cleanliness Code – ISO 4406:99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17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1DD640C-99E4-51B8-6C5A-9673A009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26" y="1340672"/>
            <a:ext cx="4447674" cy="4724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02897-DDCE-88EB-7ADC-6459D4CD1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20" y="1340672"/>
            <a:ext cx="7570606" cy="47240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D76A114-C41E-A616-B517-03FB9B5E2259}"/>
              </a:ext>
            </a:extLst>
          </p:cNvPr>
          <p:cNvSpPr/>
          <p:nvPr/>
        </p:nvSpPr>
        <p:spPr>
          <a:xfrm>
            <a:off x="37714" y="3474076"/>
            <a:ext cx="80048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4B656A-63B3-73B0-E93A-87F19BFEA9B6}"/>
              </a:ext>
            </a:extLst>
          </p:cNvPr>
          <p:cNvSpPr/>
          <p:nvPr/>
        </p:nvSpPr>
        <p:spPr>
          <a:xfrm>
            <a:off x="4156517" y="1624493"/>
            <a:ext cx="80048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741599-25A4-ABC0-07BD-D71222DA88C0}"/>
              </a:ext>
            </a:extLst>
          </p:cNvPr>
          <p:cNvSpPr/>
          <p:nvPr/>
        </p:nvSpPr>
        <p:spPr>
          <a:xfrm>
            <a:off x="4156517" y="3474076"/>
            <a:ext cx="80048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77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 Cleanliness Code – ISO 4406:99 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865C59E5-39A0-8F33-0BA4-0693F1109DC4}"/>
              </a:ext>
            </a:extLst>
          </p:cNvPr>
          <p:cNvSpPr txBox="1">
            <a:spLocks/>
          </p:cNvSpPr>
          <p:nvPr/>
        </p:nvSpPr>
        <p:spPr>
          <a:xfrm>
            <a:off x="278360" y="2198167"/>
            <a:ext cx="7004755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The valve was set at the factory with clean oil.</a:t>
            </a:r>
          </a:p>
          <a:p>
            <a:r>
              <a:rPr lang="en-US" b="1" dirty="0"/>
              <a:t>Particle contamination can alter valve performance.</a:t>
            </a:r>
          </a:p>
          <a:p>
            <a:r>
              <a:rPr lang="en-US" sz="1600" b="1" dirty="0"/>
              <a:t>20% of the valves returned for repair under warranty are contaminated. (Maxton Valve)</a:t>
            </a:r>
          </a:p>
          <a:p>
            <a:r>
              <a:rPr lang="en-US" sz="1600" b="1" dirty="0"/>
              <a:t>90% of the valves returned for repair after the warranty period are contaminated. (Maxton Valve)</a:t>
            </a:r>
          </a:p>
          <a:p>
            <a:endParaRPr lang="en-US" sz="1600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6FF68281-97E0-BE63-9B55-ADB5EF29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55831" y="1412220"/>
            <a:ext cx="4748466" cy="45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79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Moisture Content – ASTM D6304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19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484634D6-D0D5-BB1F-DD19-C72001DAC934}"/>
              </a:ext>
            </a:extLst>
          </p:cNvPr>
          <p:cNvSpPr txBox="1">
            <a:spLocks/>
          </p:cNvSpPr>
          <p:nvPr/>
        </p:nvSpPr>
        <p:spPr>
          <a:xfrm>
            <a:off x="309966" y="1743541"/>
            <a:ext cx="5610387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Water is the most common chemical contaminant found in the hydraulic oil.</a:t>
            </a:r>
          </a:p>
          <a:p>
            <a:r>
              <a:rPr lang="en-US" b="1" dirty="0"/>
              <a:t>Hydraulic Elevators have open reservoirs.</a:t>
            </a:r>
          </a:p>
          <a:p>
            <a:r>
              <a:rPr lang="en-US" b="1" dirty="0"/>
              <a:t>New oil is not necessarily dry oil.</a:t>
            </a:r>
          </a:p>
          <a:p>
            <a:r>
              <a:rPr lang="en-US" b="1" dirty="0"/>
              <a:t>Even small amounts of moisture can cause operational problems.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9A7D59CC-D1B0-FDFA-37F8-4A7A5057EE11}"/>
              </a:ext>
            </a:extLst>
          </p:cNvPr>
          <p:cNvSpPr txBox="1">
            <a:spLocks/>
          </p:cNvSpPr>
          <p:nvPr/>
        </p:nvSpPr>
        <p:spPr>
          <a:xfrm>
            <a:off x="6537702" y="1743540"/>
            <a:ext cx="4850970" cy="3215917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Air Entrainment</a:t>
            </a:r>
          </a:p>
          <a:p>
            <a:r>
              <a:rPr lang="en-US" b="1" dirty="0"/>
              <a:t>Sponginess at upper floors</a:t>
            </a:r>
          </a:p>
          <a:p>
            <a:r>
              <a:rPr lang="en-US" b="1" dirty="0"/>
              <a:t>Overheating in the reservoir</a:t>
            </a:r>
          </a:p>
          <a:p>
            <a:r>
              <a:rPr lang="en-US" b="1" dirty="0" err="1"/>
              <a:t>Microdieseling</a:t>
            </a:r>
            <a:endParaRPr lang="en-US" b="1" dirty="0"/>
          </a:p>
          <a:p>
            <a:r>
              <a:rPr lang="en-US" b="1" dirty="0"/>
              <a:t>Loss of lubrication film</a:t>
            </a:r>
          </a:p>
          <a:p>
            <a:r>
              <a:rPr lang="en-US" b="1" dirty="0"/>
              <a:t>Additive Depletion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19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algn="ctr"/>
            <a:r>
              <a:rPr lang="en-US" sz="6600" dirty="0"/>
              <a:t>80%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376" y="4483004"/>
            <a:ext cx="5329302" cy="1311895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marL="0">
              <a:buFont typeface="Corbel" panose="020B0503020204020204" pitchFamily="34" charset="0"/>
            </a:pPr>
            <a:r>
              <a:rPr lang="en-US" b="1" dirty="0"/>
              <a:t>Up to 80% of failures in an oil system are related to oil quality.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BFF4B36-5D7D-42A6-A89B-A0A83CB0C2F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7344569" y="1940911"/>
            <a:ext cx="4362798" cy="29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30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02897-DDCE-88EB-7ADC-6459D4CD1B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3409" y="1623653"/>
            <a:ext cx="11976209" cy="421567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Moisture Content – ASTM D6304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20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82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02897-DDCE-88EB-7ADC-6459D4CD1B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3409" y="1623653"/>
            <a:ext cx="11976209" cy="421567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Moisture Content – ASTM D6304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21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167FFC-567D-45DB-18BD-9E4B1C230737}"/>
              </a:ext>
            </a:extLst>
          </p:cNvPr>
          <p:cNvSpPr/>
          <p:nvPr/>
        </p:nvSpPr>
        <p:spPr>
          <a:xfrm>
            <a:off x="929186" y="4129614"/>
            <a:ext cx="80048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CE485E-1772-2471-B320-A690DCDBE15F}"/>
              </a:ext>
            </a:extLst>
          </p:cNvPr>
          <p:cNvSpPr/>
          <p:nvPr/>
        </p:nvSpPr>
        <p:spPr>
          <a:xfrm>
            <a:off x="6723579" y="2288796"/>
            <a:ext cx="80048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48C05A-CFE2-1DFD-9B25-C490D9934788}"/>
              </a:ext>
            </a:extLst>
          </p:cNvPr>
          <p:cNvSpPr/>
          <p:nvPr/>
        </p:nvSpPr>
        <p:spPr>
          <a:xfrm>
            <a:off x="6783033" y="4129614"/>
            <a:ext cx="80048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74272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dirty="0"/>
              <a:t>Moisture Content – ASTM D6304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02897-DDCE-88EB-7ADC-6459D4CD1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4" b="31290"/>
          <a:stretch/>
        </p:blipFill>
        <p:spPr>
          <a:xfrm>
            <a:off x="6858023" y="-2"/>
            <a:ext cx="5333976" cy="3396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22245-2399-6DE8-7379-492925469B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274" r="-3" b="8937"/>
          <a:stretch/>
        </p:blipFill>
        <p:spPr>
          <a:xfrm>
            <a:off x="1067712" y="3435496"/>
            <a:ext cx="5790310" cy="342250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AEEEB2FA-7E4C-8F7D-FDB6-4B0FF7D63BA3}"/>
              </a:ext>
            </a:extLst>
          </p:cNvPr>
          <p:cNvSpPr txBox="1">
            <a:spLocks/>
          </p:cNvSpPr>
          <p:nvPr/>
        </p:nvSpPr>
        <p:spPr>
          <a:xfrm>
            <a:off x="6918970" y="3928342"/>
            <a:ext cx="5333976" cy="2625426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b="1" dirty="0"/>
              <a:t>Mineral oil has good demulsibility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b="1" dirty="0"/>
              <a:t>Moisture will reverse the esterification process used to make vegetable oil.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b="1" dirty="0"/>
              <a:t>Tractor Fluid has detergents that absorb moisture. 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endParaRPr lang="en-US" b="1" dirty="0"/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endParaRPr lang="en-US" b="1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9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Acid Number  – ASTM D445 MOD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23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484634D6-D0D5-BB1F-DD19-C72001DAC934}"/>
              </a:ext>
            </a:extLst>
          </p:cNvPr>
          <p:cNvSpPr txBox="1">
            <a:spLocks/>
          </p:cNvSpPr>
          <p:nvPr/>
        </p:nvSpPr>
        <p:spPr>
          <a:xfrm>
            <a:off x="309966" y="1582942"/>
            <a:ext cx="5080181" cy="3393943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Used for trending</a:t>
            </a:r>
          </a:p>
          <a:p>
            <a:r>
              <a:rPr lang="en-US" b="1" dirty="0"/>
              <a:t>A decrease in AN is an indication of additive depletion.</a:t>
            </a:r>
          </a:p>
          <a:p>
            <a:r>
              <a:rPr lang="en-US" b="1" dirty="0"/>
              <a:t>Increases in AN indicate base oil oxidation.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9A7D59CC-D1B0-FDFA-37F8-4A7A5057EE11}"/>
              </a:ext>
            </a:extLst>
          </p:cNvPr>
          <p:cNvSpPr txBox="1">
            <a:spLocks/>
          </p:cNvSpPr>
          <p:nvPr/>
        </p:nvSpPr>
        <p:spPr>
          <a:xfrm>
            <a:off x="7031064" y="1578720"/>
            <a:ext cx="4850970" cy="3215917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My mineral oil baseline is 0.3</a:t>
            </a:r>
          </a:p>
          <a:p>
            <a:r>
              <a:rPr lang="en-US" b="1" dirty="0"/>
              <a:t>Vegetable oil AN is 0.75 – 1.0</a:t>
            </a:r>
          </a:p>
          <a:p>
            <a:r>
              <a:rPr lang="en-US" b="1" dirty="0"/>
              <a:t>Tractor Fluid AN is 0.3 – 0.5</a:t>
            </a:r>
          </a:p>
          <a:p>
            <a:r>
              <a:rPr lang="en-US" b="1" dirty="0"/>
              <a:t>Non-Zinc oil AN &lt; 0.1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3D2813B5-93F8-16F8-C7ED-F1B3FF2866EF}"/>
              </a:ext>
            </a:extLst>
          </p:cNvPr>
          <p:cNvSpPr txBox="1">
            <a:spLocks/>
          </p:cNvSpPr>
          <p:nvPr/>
        </p:nvSpPr>
        <p:spPr>
          <a:xfrm>
            <a:off x="2501137" y="4591914"/>
            <a:ext cx="6484525" cy="13300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The AN can be adjusted with the addition of top-off oil.</a:t>
            </a:r>
          </a:p>
          <a:p>
            <a:r>
              <a:rPr lang="en-US" b="1" dirty="0"/>
              <a:t>The best additive for AW32 is MORE AW32.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16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dirty="0"/>
              <a:t>The Oil Analysis Process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EBEAED07-3ED6-EF0D-E025-D5EC791A8125}"/>
              </a:ext>
            </a:extLst>
          </p:cNvPr>
          <p:cNvSpPr txBox="1">
            <a:spLocks/>
          </p:cNvSpPr>
          <p:nvPr/>
        </p:nvSpPr>
        <p:spPr>
          <a:xfrm>
            <a:off x="3670514" y="3093443"/>
            <a:ext cx="5891939" cy="3539832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5" name="Content Placeholder 8">
            <a:extLst>
              <a:ext uri="{FF2B5EF4-FFF2-40B4-BE49-F238E27FC236}">
                <a16:creationId xmlns:a16="http://schemas.microsoft.com/office/drawing/2014/main" id="{9E5C3886-3F7C-68C7-DF8F-59CD40C53F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745593"/>
              </p:ext>
            </p:extLst>
          </p:nvPr>
        </p:nvGraphicFramePr>
        <p:xfrm>
          <a:off x="1713976" y="2887824"/>
          <a:ext cx="1023521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9368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BFF4B36-5D7D-42A6-A89B-A0A83CB0C2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2500" b="12500"/>
          <a:stretch/>
        </p:blipFill>
        <p:spPr>
          <a:xfrm>
            <a:off x="3655873" y="-311691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81" y="-357808"/>
            <a:ext cx="4025087" cy="485201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algn="ctr"/>
            <a:r>
              <a:rPr lang="en-US" sz="6600" dirty="0"/>
              <a:t>70%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881" y="4494210"/>
            <a:ext cx="13181279" cy="2052099"/>
          </a:xfrm>
        </p:spPr>
        <p:txBody>
          <a:bodyPr vert="horz" lIns="109728" tIns="109728" rIns="109728" bIns="9144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70% of the oil life can be lost to reactive material in a dirty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Oil has a solvent effect and can re-contaminate the system in weeks.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oil is usually not bad; it is just dirty.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06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F68281-97E0-BE63-9B55-ADB5EF295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4126"/>
          <a:stretch/>
        </p:blipFill>
        <p:spPr>
          <a:xfrm>
            <a:off x="1" y="10"/>
            <a:ext cx="4654296" cy="52905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671" y="265706"/>
            <a:ext cx="6399212" cy="1162801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4000" dirty="0"/>
              <a:t>Offline Filtration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2515448" y="32799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B6B811D-9E07-5B77-5650-4C31AA453127}"/>
              </a:ext>
            </a:extLst>
          </p:cNvPr>
          <p:cNvSpPr txBox="1">
            <a:spLocks/>
          </p:cNvSpPr>
          <p:nvPr/>
        </p:nvSpPr>
        <p:spPr>
          <a:xfrm>
            <a:off x="4990455" y="1949868"/>
            <a:ext cx="6958738" cy="2707411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Offline Filtration is a cost-effective way to extend the life of the oil and hydraulic system.</a:t>
            </a:r>
          </a:p>
          <a:p>
            <a:r>
              <a:rPr lang="en-US" b="1" dirty="0"/>
              <a:t>Oil replacement only removes dissolved contaminates in the oil. Reactive material remains and re-contaminates the system.</a:t>
            </a:r>
          </a:p>
          <a:p>
            <a:r>
              <a:rPr lang="en-US" b="1" dirty="0"/>
              <a:t>Typically, the oil is not bad, it is just dirty. 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03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OilScrubber.com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B6B811D-9E07-5B77-5650-4C31AA453127}"/>
              </a:ext>
            </a:extLst>
          </p:cNvPr>
          <p:cNvSpPr txBox="1">
            <a:spLocks/>
          </p:cNvSpPr>
          <p:nvPr/>
        </p:nvSpPr>
        <p:spPr>
          <a:xfrm>
            <a:off x="1305821" y="3756038"/>
            <a:ext cx="5458762" cy="3261982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/>
          </a:p>
          <a:p>
            <a:pPr marL="0">
              <a:buFont typeface="Corbel" panose="020B0503020204020204" pitchFamily="34" charset="0"/>
            </a:pPr>
            <a:r>
              <a:rPr lang="en-US" b="1" dirty="0"/>
              <a:t>Removes water and particles at the same time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Designed for continuous duty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Quiet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Portable</a:t>
            </a:r>
          </a:p>
          <a:p>
            <a:pPr marL="0">
              <a:buFont typeface="Corbel" panose="020B0503020204020204" pitchFamily="34" charset="0"/>
            </a:pPr>
            <a:endParaRPr lang="en-US" b="1" dirty="0"/>
          </a:p>
          <a:p>
            <a:pPr marL="0">
              <a:buFont typeface="Corbel" panose="020B0503020204020204" pitchFamily="34" charset="0"/>
            </a:pPr>
            <a:endParaRPr lang="en-US" dirty="0"/>
          </a:p>
          <a:p>
            <a:pPr marL="0">
              <a:buFont typeface="Corbel" panose="020B0503020204020204" pitchFamily="34" charset="0"/>
            </a:pPr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F68281-97E0-BE63-9B55-ADB5EF295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4185"/>
          <a:stretch/>
        </p:blipFill>
        <p:spPr>
          <a:xfrm>
            <a:off x="6857698" y="10"/>
            <a:ext cx="5334301" cy="6857990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3449831" y="35085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9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OilScrubber.com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B6B811D-9E07-5B77-5650-4C31AA453127}"/>
              </a:ext>
            </a:extLst>
          </p:cNvPr>
          <p:cNvSpPr txBox="1">
            <a:spLocks/>
          </p:cNvSpPr>
          <p:nvPr/>
        </p:nvSpPr>
        <p:spPr>
          <a:xfrm>
            <a:off x="1305821" y="4038144"/>
            <a:ext cx="5458762" cy="3261982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Font typeface="Corbel" panose="020B0503020204020204" pitchFamily="34" charset="0"/>
            </a:pPr>
            <a:r>
              <a:rPr lang="en-US" b="1" dirty="0"/>
              <a:t>3µ filtration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Removes water two ways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Reduces moisture below 100ppm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Removes reactive material</a:t>
            </a:r>
          </a:p>
          <a:p>
            <a:pPr marL="0" indent="0">
              <a:buNone/>
            </a:pPr>
            <a:endParaRPr lang="en-US" b="1" dirty="0"/>
          </a:p>
          <a:p>
            <a:pPr marL="0">
              <a:buFont typeface="Corbel" panose="020B0503020204020204" pitchFamily="34" charset="0"/>
            </a:pPr>
            <a:endParaRPr lang="en-US" b="1" dirty="0"/>
          </a:p>
          <a:p>
            <a:pPr marL="0">
              <a:buFont typeface="Corbel" panose="020B0503020204020204" pitchFamily="34" charset="0"/>
            </a:pPr>
            <a:endParaRPr lang="en-US" dirty="0"/>
          </a:p>
          <a:p>
            <a:pPr marL="0">
              <a:buFont typeface="Corbel" panose="020B0503020204020204" pitchFamily="34" charset="0"/>
            </a:pPr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F68281-97E0-BE63-9B55-ADB5EF29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32" r="20832"/>
          <a:stretch/>
        </p:blipFill>
        <p:spPr>
          <a:xfrm>
            <a:off x="6857698" y="10"/>
            <a:ext cx="5334301" cy="6857990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3449831" y="35085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18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OilScrubber.com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B6B811D-9E07-5B77-5650-4C31AA453127}"/>
              </a:ext>
            </a:extLst>
          </p:cNvPr>
          <p:cNvSpPr txBox="1">
            <a:spLocks/>
          </p:cNvSpPr>
          <p:nvPr/>
        </p:nvSpPr>
        <p:spPr>
          <a:xfrm>
            <a:off x="1305821" y="4038144"/>
            <a:ext cx="5458762" cy="3261982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Font typeface="Corbel" panose="020B0503020204020204" pitchFamily="34" charset="0"/>
            </a:pPr>
            <a:r>
              <a:rPr lang="en-US" b="1" dirty="0"/>
              <a:t>3µ filtration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Removes water two ways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Reduces moisture below 100ppm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Removes reactive material</a:t>
            </a:r>
          </a:p>
          <a:p>
            <a:pPr marL="0" indent="0">
              <a:buNone/>
            </a:pPr>
            <a:endParaRPr lang="en-US" b="1" dirty="0"/>
          </a:p>
          <a:p>
            <a:pPr marL="0">
              <a:buFont typeface="Corbel" panose="020B0503020204020204" pitchFamily="34" charset="0"/>
            </a:pPr>
            <a:endParaRPr lang="en-US" b="1" dirty="0"/>
          </a:p>
          <a:p>
            <a:pPr marL="0">
              <a:buFont typeface="Corbel" panose="020B0503020204020204" pitchFamily="34" charset="0"/>
            </a:pPr>
            <a:endParaRPr lang="en-US" dirty="0"/>
          </a:p>
          <a:p>
            <a:pPr marL="0">
              <a:buFont typeface="Corbel" panose="020B0503020204020204" pitchFamily="34" charset="0"/>
            </a:pPr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F68281-97E0-BE63-9B55-ADB5EF29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32" r="20832"/>
          <a:stretch/>
        </p:blipFill>
        <p:spPr>
          <a:xfrm>
            <a:off x="6857698" y="10"/>
            <a:ext cx="5334301" cy="6857990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3449831" y="35085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19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algn="ctr"/>
            <a:r>
              <a:rPr lang="en-US" sz="6600" dirty="0"/>
              <a:t>20%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 vert="horz" lIns="109728" tIns="109728" rIns="109728" bIns="91440" rtlCol="0" anchor="t">
            <a:normAutofit lnSpcReduction="10000"/>
          </a:bodyPr>
          <a:lstStyle/>
          <a:p>
            <a:pPr algn="ctr"/>
            <a:r>
              <a:rPr lang="en-US" sz="1600" b="1" dirty="0"/>
              <a:t>20% of the valves returned for repair under warranty are contaminated</a:t>
            </a:r>
          </a:p>
          <a:p>
            <a:pPr algn="ctr"/>
            <a:endParaRPr lang="en-US" sz="1600" b="1" dirty="0"/>
          </a:p>
          <a:p>
            <a:pPr marL="0" indent="0" algn="ctr">
              <a:buNone/>
            </a:pPr>
            <a:endParaRPr lang="en-US" sz="1600" b="1" dirty="0"/>
          </a:p>
          <a:p>
            <a:pPr marL="0" indent="0" algn="ctr">
              <a:buNone/>
            </a:pPr>
            <a:r>
              <a:rPr lang="en-US" sz="1600" b="1" dirty="0"/>
              <a:t> Source: Maxton Valve</a:t>
            </a:r>
          </a:p>
          <a:p>
            <a:pPr marL="0">
              <a:buFont typeface="Corbel" panose="020B0503020204020204" pitchFamily="34" charset="0"/>
            </a:pPr>
            <a:endParaRPr lang="en-US" b="1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BFF4B36-5D7D-42A6-A89B-A0A83CB0C2F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7344569" y="1940911"/>
            <a:ext cx="4362798" cy="29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23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9728" tIns="109728" rIns="109728" bIns="91440" rtlCol="0" anchor="ctr">
            <a:normAutofit fontScale="90000"/>
          </a:bodyPr>
          <a:lstStyle/>
          <a:p>
            <a:r>
              <a:rPr lang="en-US"/>
              <a:t>OilScrubber.com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853A7E-0145-C544-59DA-B6753EEFDAF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713685"/>
            <a:ext cx="4727735" cy="465155"/>
          </a:xfrm>
        </p:spPr>
        <p:txBody>
          <a:bodyPr/>
          <a:lstStyle/>
          <a:p>
            <a:pPr algn="ctr"/>
            <a:r>
              <a:rPr lang="en-US" dirty="0"/>
              <a:t>Before</a:t>
            </a:r>
          </a:p>
        </p:txBody>
      </p:sp>
      <p:pic>
        <p:nvPicPr>
          <p:cNvPr id="10" name="Content Placeholder 9" descr="A picture containing indoor&#10;&#10;Description automatically generated">
            <a:extLst>
              <a:ext uri="{FF2B5EF4-FFF2-40B4-BE49-F238E27FC236}">
                <a16:creationId xmlns:a16="http://schemas.microsoft.com/office/drawing/2014/main" id="{4B64BA67-9B56-8960-4785-69222BD37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002" y="1781445"/>
            <a:ext cx="5758088" cy="4318566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D26EF5-2FE4-AD62-825A-68803651AB9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1713684"/>
            <a:ext cx="4727735" cy="465155"/>
          </a:xfrm>
        </p:spPr>
        <p:txBody>
          <a:bodyPr/>
          <a:lstStyle/>
          <a:p>
            <a:pPr algn="ctr"/>
            <a:r>
              <a:rPr lang="en-US" dirty="0"/>
              <a:t>After</a:t>
            </a:r>
          </a:p>
        </p:txBody>
      </p:sp>
      <p:pic>
        <p:nvPicPr>
          <p:cNvPr id="14" name="Content Placeholder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FF989EB0-B20B-4D28-4A5C-B9730F1E99B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6440486" y="1781444"/>
            <a:ext cx="5758088" cy="4318566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3449831" y="35085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87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Varnish Removal  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B6B811D-9E07-5B77-5650-4C31AA453127}"/>
              </a:ext>
            </a:extLst>
          </p:cNvPr>
          <p:cNvSpPr txBox="1">
            <a:spLocks/>
          </p:cNvSpPr>
          <p:nvPr/>
        </p:nvSpPr>
        <p:spPr>
          <a:xfrm>
            <a:off x="1144429" y="4311653"/>
            <a:ext cx="5522101" cy="254634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 lnSpcReduction="10000"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sz="1500" b="1" dirty="0"/>
              <a:t>Varnish can be filtered with a depth filter if the oil is below 104°F.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sz="1500" b="1" dirty="0"/>
              <a:t>Clean oil has a solvent effect.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sz="1500" b="1" dirty="0"/>
              <a:t>No harsh solvents are added to the system.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r>
              <a:rPr lang="en-US" sz="1500" b="1" dirty="0"/>
              <a:t>The more the elevators runs, the better it cleans.</a:t>
            </a:r>
          </a:p>
          <a:p>
            <a:pPr marL="0" indent="0">
              <a:lnSpc>
                <a:spcPct val="130000"/>
              </a:lnSpc>
              <a:buNone/>
            </a:pPr>
            <a:endParaRPr lang="en-US" sz="1500" b="1" dirty="0"/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endParaRPr lang="en-US" sz="1500" b="1" dirty="0"/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endParaRPr lang="en-US" sz="1500" dirty="0"/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endParaRPr lang="en-US" sz="1500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F68281-97E0-BE63-9B55-ADB5EF295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9" r="27718"/>
          <a:stretch/>
        </p:blipFill>
        <p:spPr>
          <a:xfrm>
            <a:off x="6857698" y="10"/>
            <a:ext cx="5334301" cy="6857990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93E346D-C007-4FFA-34EF-741CFDB698A0}"/>
              </a:ext>
            </a:extLst>
          </p:cNvPr>
          <p:cNvSpPr txBox="1">
            <a:spLocks/>
          </p:cNvSpPr>
          <p:nvPr/>
        </p:nvSpPr>
        <p:spPr>
          <a:xfrm>
            <a:off x="3449831" y="3508514"/>
            <a:ext cx="2780066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E2E2DD5-AECB-6B8D-235F-3B3C54ED6A2E}"/>
              </a:ext>
            </a:extLst>
          </p:cNvPr>
          <p:cNvSpPr txBox="1">
            <a:spLocks/>
          </p:cNvSpPr>
          <p:nvPr/>
        </p:nvSpPr>
        <p:spPr>
          <a:xfrm>
            <a:off x="3905481" y="2614891"/>
            <a:ext cx="6766530" cy="302944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3464" indent="-283464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  <a:defRPr sz="16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57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>
            <a:noAutofit/>
          </a:bodyPr>
          <a:lstStyle/>
          <a:p>
            <a:r>
              <a:rPr lang="en-US" dirty="0"/>
              <a:t>Oil Scrubbing vs Oil Replacement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D188D3-E97C-4E64-AEC5-BA2CE083B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834005"/>
            <a:ext cx="4727735" cy="465155"/>
          </a:xfrm>
        </p:spPr>
        <p:txBody>
          <a:bodyPr>
            <a:noAutofit/>
          </a:bodyPr>
          <a:lstStyle/>
          <a:p>
            <a:r>
              <a:rPr lang="en-US" dirty="0"/>
              <a:t>Oil Scrubbing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4" y="2422379"/>
            <a:ext cx="4727735" cy="3449031"/>
          </a:xfrm>
        </p:spPr>
        <p:txBody>
          <a:bodyPr>
            <a:noAutofit/>
          </a:bodyPr>
          <a:lstStyle/>
          <a:p>
            <a:r>
              <a:rPr lang="en-US" b="1" dirty="0"/>
              <a:t>The Elevator does not have to be shut down. </a:t>
            </a:r>
          </a:p>
          <a:p>
            <a:r>
              <a:rPr lang="en-US" b="1" dirty="0"/>
              <a:t>Environmentally Responsible </a:t>
            </a:r>
          </a:p>
          <a:p>
            <a:r>
              <a:rPr lang="en-US" b="1" dirty="0"/>
              <a:t>Scrubs the entire hydraulic system</a:t>
            </a:r>
          </a:p>
          <a:p>
            <a:r>
              <a:rPr lang="en-US" b="1" dirty="0"/>
              <a:t>Cost effective, the old oil can be re-used.</a:t>
            </a:r>
          </a:p>
          <a:p>
            <a:r>
              <a:rPr lang="en-US" b="1" dirty="0"/>
              <a:t>Turns the oil over daily. 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4818E9-4459-4052-A157-BAEE61330B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1834004"/>
            <a:ext cx="4727735" cy="465155"/>
          </a:xfrm>
        </p:spPr>
        <p:txBody>
          <a:bodyPr>
            <a:noAutofit/>
          </a:bodyPr>
          <a:lstStyle/>
          <a:p>
            <a:r>
              <a:rPr lang="en-US" dirty="0"/>
              <a:t>Oil Replacement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483D8-EA65-4964-99D7-AF7C1B80C9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2422380"/>
            <a:ext cx="5447067" cy="3340746"/>
          </a:xfrm>
        </p:spPr>
        <p:txBody>
          <a:bodyPr>
            <a:noAutofit/>
          </a:bodyPr>
          <a:lstStyle/>
          <a:p>
            <a:r>
              <a:rPr lang="en-US" b="1" dirty="0"/>
              <a:t>The Elevator must be shut down for multiple days.</a:t>
            </a:r>
          </a:p>
          <a:p>
            <a:r>
              <a:rPr lang="en-US" b="1" dirty="0"/>
              <a:t>Disposal and transportation of used oil.</a:t>
            </a:r>
          </a:p>
          <a:p>
            <a:r>
              <a:rPr lang="en-US" b="1" dirty="0"/>
              <a:t>Only removes dissolved contaminates in the oil.</a:t>
            </a:r>
          </a:p>
          <a:p>
            <a:r>
              <a:rPr lang="en-US" b="1" dirty="0"/>
              <a:t>Oil must be replaced multiple times.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33E7CD9-5271-46B0-BE9D-C03F6CFC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51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>
            <a:no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FE1B0-9E5F-4C60-B1BF-E3D551EDC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4" y="2422379"/>
            <a:ext cx="10900146" cy="3449031"/>
          </a:xfrm>
        </p:spPr>
        <p:txBody>
          <a:bodyPr>
            <a:noAutofit/>
          </a:bodyPr>
          <a:lstStyle/>
          <a:p>
            <a:r>
              <a:rPr lang="en-US" b="1" dirty="0"/>
              <a:t>Oil Analysis combined with offline filtration is a holistic approach to reduce cost and extend the life of hydraulic elevators.</a:t>
            </a:r>
          </a:p>
          <a:p>
            <a:r>
              <a:rPr lang="en-US" b="1" dirty="0"/>
              <a:t>Data driven maintenance reduces uncertainty and builds consensus between the Service Company and the University.</a:t>
            </a:r>
          </a:p>
          <a:p>
            <a:r>
              <a:rPr lang="en-US" b="1" dirty="0"/>
              <a:t>Replacing the oil does not necessarily fix the problem.</a:t>
            </a:r>
          </a:p>
          <a:p>
            <a:r>
              <a:rPr lang="en-US" b="1" dirty="0"/>
              <a:t>The solution does not have to be expensive to be effective.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33E7CD9-5271-46B0-BE9D-C03F6CFC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71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4081DB-1923-4878-AB15-AD54F35A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THANK YOU</a:t>
            </a: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C1CA27C7-F47D-4606-AAE8-32BD4D0698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/>
        </p:blipFill>
        <p:spPr>
          <a:xfrm>
            <a:off x="7338240" y="927659"/>
            <a:ext cx="4373542" cy="1541673"/>
          </a:xfrm>
          <a:prstGeom prst="rect">
            <a:avLst/>
          </a:prstGeo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C4A8B214-180D-446B-9616-62B7371F3D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tretch/>
        </p:blipFill>
        <p:spPr>
          <a:xfrm>
            <a:off x="1552344" y="4586301"/>
            <a:ext cx="4821046" cy="112089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55816F-F516-477A-8EF2-D8CA20267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762" y="3928342"/>
            <a:ext cx="4162319" cy="2285000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200" b="1"/>
              <a:t>Michael Johnson</a:t>
            </a:r>
          </a:p>
          <a:p>
            <a:pPr>
              <a:lnSpc>
                <a:spcPct val="130000"/>
              </a:lnSpc>
            </a:pPr>
            <a:r>
              <a:rPr lang="en-US" sz="2200" b="1"/>
              <a:t>Gorman Co.</a:t>
            </a:r>
          </a:p>
          <a:p>
            <a:pPr>
              <a:lnSpc>
                <a:spcPct val="130000"/>
              </a:lnSpc>
            </a:pPr>
            <a:r>
              <a:rPr lang="en-US" sz="2200" b="1"/>
              <a:t>OilScrubber.com</a:t>
            </a:r>
          </a:p>
          <a:p>
            <a:pPr>
              <a:lnSpc>
                <a:spcPct val="130000"/>
              </a:lnSpc>
            </a:pPr>
            <a:r>
              <a:rPr lang="en-US" sz="2200" b="1"/>
              <a:t>(972) 533-3285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6F05ADB0-C4C0-4EB9-ACD6-D5D69C07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0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algn="ctr"/>
            <a:r>
              <a:rPr lang="en-US" sz="6600" dirty="0"/>
              <a:t>90%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 vert="horz" lIns="109728" tIns="109728" rIns="109728" bIns="91440" rtlCol="0" anchor="t">
            <a:normAutofit lnSpcReduction="10000"/>
          </a:bodyPr>
          <a:lstStyle/>
          <a:p>
            <a:pPr marL="0" indent="0" algn="ctr">
              <a:buNone/>
            </a:pPr>
            <a:endParaRPr lang="en-US" sz="1600" b="1" dirty="0"/>
          </a:p>
          <a:p>
            <a:pPr algn="ctr"/>
            <a:r>
              <a:rPr lang="en-US" sz="1600" b="1" dirty="0"/>
              <a:t>90% of the valves returned for repair after the warranty period are contaminated</a:t>
            </a:r>
          </a:p>
          <a:p>
            <a:pPr algn="ctr"/>
            <a:endParaRPr lang="en-US" sz="1600" b="1" dirty="0"/>
          </a:p>
          <a:p>
            <a:pPr marL="0" indent="0" algn="ctr">
              <a:buNone/>
            </a:pPr>
            <a:r>
              <a:rPr lang="en-US" sz="1600" b="1" dirty="0"/>
              <a:t> Source: Maxton Valve</a:t>
            </a:r>
          </a:p>
          <a:p>
            <a:pPr marL="0">
              <a:buFont typeface="Corbel" panose="020B0503020204020204" pitchFamily="34" charset="0"/>
            </a:pPr>
            <a:endParaRPr lang="en-US" b="1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BFF4B36-5D7D-42A6-A89B-A0A83CB0C2F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7344569" y="1940911"/>
            <a:ext cx="4362798" cy="29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91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DE6B89-9484-4E50-8387-C55E031D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Hydraulic Oil Is The Lifeblood Of The Hydraulic System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55A9D0-C3AB-8A49-DD6D-11F053DA79A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934" y="1834005"/>
            <a:ext cx="5824055" cy="465155"/>
          </a:xfrm>
        </p:spPr>
        <p:txBody>
          <a:bodyPr/>
          <a:lstStyle/>
          <a:p>
            <a:r>
              <a:rPr lang="en-US" dirty="0"/>
              <a:t>Oil Touches all vital components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EB58E2-A9A0-481A-8B5B-381B836CE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Submersible Motor</a:t>
            </a:r>
          </a:p>
          <a:p>
            <a:r>
              <a:rPr lang="en-US" dirty="0"/>
              <a:t>Valve </a:t>
            </a:r>
          </a:p>
          <a:p>
            <a:r>
              <a:rPr lang="en-US" dirty="0"/>
              <a:t>Seals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4D461-673A-69C6-1DEA-635A8257156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815331" y="1827178"/>
            <a:ext cx="4727735" cy="465155"/>
          </a:xfrm>
        </p:spPr>
        <p:txBody>
          <a:bodyPr/>
          <a:lstStyle/>
          <a:p>
            <a:r>
              <a:rPr lang="en-US" dirty="0"/>
              <a:t>Performs vital tasks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9B547D4-09F9-49AB-B5C7-2EDDB233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4472D3-19C1-D33E-E0C5-0D7C089B1C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58526" y="2426413"/>
            <a:ext cx="4727735" cy="3029446"/>
          </a:xfrm>
        </p:spPr>
        <p:txBody>
          <a:bodyPr/>
          <a:lstStyle/>
          <a:p>
            <a:r>
              <a:rPr lang="en-US" dirty="0"/>
              <a:t>Power Transfer Media</a:t>
            </a:r>
          </a:p>
          <a:p>
            <a:r>
              <a:rPr lang="en-US" dirty="0"/>
              <a:t>Lubrication</a:t>
            </a:r>
          </a:p>
          <a:p>
            <a:r>
              <a:rPr lang="en-US" dirty="0"/>
              <a:t>Disperses Heat</a:t>
            </a:r>
          </a:p>
          <a:p>
            <a:r>
              <a:rPr lang="en-US" dirty="0"/>
              <a:t>Supports the weight of the car</a:t>
            </a:r>
          </a:p>
          <a:p>
            <a:r>
              <a:rPr lang="en-US" dirty="0"/>
              <a:t>Prevents rust</a:t>
            </a:r>
          </a:p>
          <a:p>
            <a:r>
              <a:rPr lang="en-US" dirty="0"/>
              <a:t>Dielectric </a:t>
            </a:r>
          </a:p>
        </p:txBody>
      </p:sp>
    </p:spTree>
    <p:extLst>
      <p:ext uri="{BB962C8B-B14F-4D97-AF65-F5344CB8AC3E}">
        <p14:creationId xmlns:p14="http://schemas.microsoft.com/office/powerpoint/2010/main" val="331829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DE6B89-9484-4E50-8387-C55E031D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Hydraulic Oil Is The Lifeblood Of The Hydraulic System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55A9D0-C3AB-8A49-DD6D-11F053DA79A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Equipment Failure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EB58E2-A9A0-481A-8B5B-381B836CE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Valve Failure</a:t>
            </a:r>
          </a:p>
          <a:p>
            <a:r>
              <a:rPr lang="en-US" dirty="0"/>
              <a:t>Submersible Pump Failure </a:t>
            </a:r>
          </a:p>
          <a:p>
            <a:r>
              <a:rPr lang="en-US" dirty="0"/>
              <a:t>Hydraulic Seal Failure</a:t>
            </a:r>
          </a:p>
          <a:p>
            <a:r>
              <a:rPr lang="en-US" dirty="0"/>
              <a:t>Overheating Oil</a:t>
            </a:r>
          </a:p>
          <a:p>
            <a:r>
              <a:rPr lang="en-US" dirty="0"/>
              <a:t>Piston Damage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4D461-673A-69C6-1DEA-635A82571562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Operational Issues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9B547D4-09F9-49AB-B5C7-2EDDB233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4472D3-19C1-D33E-E0C5-0D7C089B1CA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Leveling Issues/Tripping Hazard</a:t>
            </a:r>
          </a:p>
          <a:p>
            <a:r>
              <a:rPr lang="en-US" dirty="0"/>
              <a:t>Vibrations/Noise</a:t>
            </a:r>
          </a:p>
          <a:p>
            <a:r>
              <a:rPr lang="en-US" dirty="0"/>
              <a:t>Valve Adjustments</a:t>
            </a:r>
          </a:p>
          <a:p>
            <a:r>
              <a:rPr lang="en-US" dirty="0"/>
              <a:t>Spongy Feeling at top floor</a:t>
            </a:r>
          </a:p>
          <a:p>
            <a:r>
              <a:rPr lang="en-US" dirty="0"/>
              <a:t>Slow Speeds</a:t>
            </a:r>
          </a:p>
          <a:p>
            <a:r>
              <a:rPr lang="en-US" dirty="0"/>
              <a:t>Smelly Oil</a:t>
            </a:r>
          </a:p>
        </p:txBody>
      </p:sp>
    </p:spTree>
    <p:extLst>
      <p:ext uri="{BB962C8B-B14F-4D97-AF65-F5344CB8AC3E}">
        <p14:creationId xmlns:p14="http://schemas.microsoft.com/office/powerpoint/2010/main" val="72007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To Failure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4" y="2422380"/>
            <a:ext cx="5114192" cy="3029446"/>
          </a:xfrm>
        </p:spPr>
        <p:txBody>
          <a:bodyPr/>
          <a:lstStyle/>
          <a:p>
            <a:r>
              <a:rPr lang="en-US" b="1" dirty="0"/>
              <a:t>The oil was not addressed in the contract. Who owns the oil?</a:t>
            </a:r>
          </a:p>
          <a:p>
            <a:r>
              <a:rPr lang="en-US" b="1" dirty="0"/>
              <a:t>The oil was not address in the A17 Safety Code.</a:t>
            </a:r>
          </a:p>
          <a:p>
            <a:r>
              <a:rPr lang="en-US" b="1" dirty="0"/>
              <a:t>Oil was cheap.</a:t>
            </a:r>
          </a:p>
          <a:p>
            <a:r>
              <a:rPr lang="en-US" b="1" dirty="0"/>
              <a:t>There was no standard for good oil.</a:t>
            </a:r>
          </a:p>
          <a:p>
            <a:r>
              <a:rPr lang="en-US" b="1" dirty="0"/>
              <a:t>There was not a good solution.</a:t>
            </a:r>
          </a:p>
        </p:txBody>
      </p:sp>
      <p:pic>
        <p:nvPicPr>
          <p:cNvPr id="26" name="Picture Placeholder 25" descr="Woman covering eyes">
            <a:extLst>
              <a:ext uri="{FF2B5EF4-FFF2-40B4-BE49-F238E27FC236}">
                <a16:creationId xmlns:a16="http://schemas.microsoft.com/office/drawing/2014/main" id="{FBFF4B36-5D7D-42A6-A89B-A0A83CB0C2F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/>
        </p:blipFill>
        <p:spPr>
          <a:xfrm>
            <a:off x="6187520" y="2422525"/>
            <a:ext cx="4544534" cy="3028950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32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Replacement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15" y="2422380"/>
            <a:ext cx="6641432" cy="3029446"/>
          </a:xfrm>
        </p:spPr>
        <p:txBody>
          <a:bodyPr/>
          <a:lstStyle/>
          <a:p>
            <a:pPr marL="0">
              <a:buFont typeface="Corbel" panose="020B0503020204020204" pitchFamily="34" charset="0"/>
            </a:pPr>
            <a:r>
              <a:rPr lang="en-US" b="1" dirty="0"/>
              <a:t>Up to 70% of the oil life can be lost to reactive material in a dirty system.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Clean Oil has a solvent effect and can re-contaminate the system within weeks.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The oil is usually not bad; it is just dirty.</a:t>
            </a:r>
          </a:p>
          <a:p>
            <a:pPr marL="0">
              <a:buFont typeface="Corbel" panose="020B0503020204020204" pitchFamily="34" charset="0"/>
            </a:pPr>
            <a:r>
              <a:rPr lang="en-US" b="1" dirty="0"/>
              <a:t>Created an adversarial relationship.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BFF4B36-5D7D-42A6-A89B-A0A83CB0C2F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7125983" y="2422380"/>
            <a:ext cx="4544534" cy="3028950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6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Demands of Hydraulic Elevators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9D770A-D8B9-4D5E-BB61-CD763E29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282" y="1784706"/>
            <a:ext cx="6690329" cy="3533252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Fixed Displacement Pumps</a:t>
            </a:r>
          </a:p>
          <a:p>
            <a:r>
              <a:rPr lang="en-US" sz="1800" b="1" dirty="0"/>
              <a:t>Undersized Reservoirs</a:t>
            </a:r>
          </a:p>
          <a:p>
            <a:r>
              <a:rPr lang="en-US" sz="1800" b="1" dirty="0"/>
              <a:t>No standard operating temperature</a:t>
            </a:r>
          </a:p>
          <a:p>
            <a:r>
              <a:rPr lang="en-US" sz="1800" b="1" dirty="0"/>
              <a:t>Leveling</a:t>
            </a:r>
          </a:p>
          <a:p>
            <a:r>
              <a:rPr lang="en-US" sz="1800" b="1" dirty="0"/>
              <a:t>No inline filtration</a:t>
            </a:r>
          </a:p>
          <a:p>
            <a:r>
              <a:rPr lang="en-US" sz="1800" b="1" dirty="0"/>
              <a:t>Long pipe runs</a:t>
            </a:r>
          </a:p>
          <a:p>
            <a:r>
              <a:rPr lang="en-US" sz="1800" b="1" dirty="0"/>
              <a:t>The Human Factor</a:t>
            </a:r>
          </a:p>
          <a:p>
            <a:endParaRPr lang="en-US" sz="1800" b="1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69306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F9B764-6365-43A2-B92A-B9C4DD6E9B2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00F1594-3EA9-4B35-B72A-00D8B89F01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F8CEDD-DC61-403E-AD0F-EF7523F62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Shoji design</Template>
  <TotalTime>1769</TotalTime>
  <Words>1290</Words>
  <Application>Microsoft Office PowerPoint</Application>
  <PresentationFormat>Widescreen</PresentationFormat>
  <Paragraphs>299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Meiryo</vt:lpstr>
      <vt:lpstr>Arial</vt:lpstr>
      <vt:lpstr>Calibri</vt:lpstr>
      <vt:lpstr>Corbel</vt:lpstr>
      <vt:lpstr>Times New Roman</vt:lpstr>
      <vt:lpstr>ShojiVTI</vt:lpstr>
      <vt:lpstr>The Necessity for Oil Analysis and Filtration in Hydraulic Elevators</vt:lpstr>
      <vt:lpstr>80% </vt:lpstr>
      <vt:lpstr>20% </vt:lpstr>
      <vt:lpstr>90% </vt:lpstr>
      <vt:lpstr>The Hydraulic Oil Is The Lifeblood Of The Hydraulic System</vt:lpstr>
      <vt:lpstr>The Hydraulic Oil Is The Lifeblood Of The Hydraulic System</vt:lpstr>
      <vt:lpstr>Run To Failure</vt:lpstr>
      <vt:lpstr>Oil Replacement</vt:lpstr>
      <vt:lpstr>Unique Demands of Hydraulic Elevators</vt:lpstr>
      <vt:lpstr>40+ Years </vt:lpstr>
      <vt:lpstr>Advantages of Routine Oil Analysis</vt:lpstr>
      <vt:lpstr>What Should The Oil Look Like?</vt:lpstr>
      <vt:lpstr>Viscosity – ASTM D445 MOD</vt:lpstr>
      <vt:lpstr>Viscosity – ISO 32</vt:lpstr>
      <vt:lpstr>Viscosity Index (VI) – D2270</vt:lpstr>
      <vt:lpstr>ISO Cleanliness Code – ISO 4406:99 </vt:lpstr>
      <vt:lpstr>ISO Cleanliness Code – ISO 4406:99 </vt:lpstr>
      <vt:lpstr>ISO Cleanliness Code – ISO 4406:99 </vt:lpstr>
      <vt:lpstr>Moisture Content – ASTM D6304 </vt:lpstr>
      <vt:lpstr>Moisture Content – ASTM D6304 </vt:lpstr>
      <vt:lpstr>Moisture Content – ASTM D6304 </vt:lpstr>
      <vt:lpstr>Moisture Content – ASTM D6304 </vt:lpstr>
      <vt:lpstr>Acid Number  – ASTM D445 MOD </vt:lpstr>
      <vt:lpstr>The Oil Analysis Process</vt:lpstr>
      <vt:lpstr>70% </vt:lpstr>
      <vt:lpstr>Offline Filtration  </vt:lpstr>
      <vt:lpstr>OilScrubber.com  </vt:lpstr>
      <vt:lpstr>OilScrubber.com  </vt:lpstr>
      <vt:lpstr>OilScrubber.com  </vt:lpstr>
      <vt:lpstr>OilScrubber.com  </vt:lpstr>
      <vt:lpstr>Varnish Removal  </vt:lpstr>
      <vt:lpstr>Oil Scrubbing vs Oil Replacement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Necessity for Oil Analysis and Filtration in Hydraulic Elevators</dc:title>
  <dc:creator>Michael</dc:creator>
  <cp:lastModifiedBy>Michael</cp:lastModifiedBy>
  <cp:revision>14</cp:revision>
  <dcterms:created xsi:type="dcterms:W3CDTF">2023-05-02T17:34:57Z</dcterms:created>
  <dcterms:modified xsi:type="dcterms:W3CDTF">2023-05-08T02:57:11Z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